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61" r:id="rId2"/>
    <p:sldId id="411" r:id="rId3"/>
    <p:sldId id="412" r:id="rId4"/>
    <p:sldId id="422" r:id="rId5"/>
    <p:sldId id="413" r:id="rId6"/>
    <p:sldId id="414" r:id="rId7"/>
    <p:sldId id="423" r:id="rId8"/>
    <p:sldId id="424" r:id="rId9"/>
    <p:sldId id="425" r:id="rId10"/>
    <p:sldId id="426" r:id="rId11"/>
    <p:sldId id="427" r:id="rId12"/>
    <p:sldId id="428" r:id="rId13"/>
    <p:sldId id="429" r:id="rId14"/>
    <p:sldId id="430" r:id="rId15"/>
    <p:sldId id="431" r:id="rId16"/>
    <p:sldId id="432" r:id="rId17"/>
    <p:sldId id="415" r:id="rId18"/>
    <p:sldId id="421" r:id="rId19"/>
    <p:sldId id="416" r:id="rId20"/>
    <p:sldId id="417" r:id="rId21"/>
    <p:sldId id="269" r:id="rId22"/>
    <p:sldId id="270" r:id="rId23"/>
    <p:sldId id="271" r:id="rId24"/>
    <p:sldId id="272" r:id="rId25"/>
    <p:sldId id="273" r:id="rId26"/>
    <p:sldId id="434" r:id="rId27"/>
    <p:sldId id="435" r:id="rId28"/>
    <p:sldId id="436" r:id="rId29"/>
    <p:sldId id="437" r:id="rId30"/>
    <p:sldId id="438" r:id="rId31"/>
    <p:sldId id="439" r:id="rId32"/>
    <p:sldId id="440" r:id="rId33"/>
    <p:sldId id="441" r:id="rId34"/>
    <p:sldId id="442" r:id="rId35"/>
    <p:sldId id="443" r:id="rId36"/>
    <p:sldId id="444" r:id="rId37"/>
    <p:sldId id="445" r:id="rId38"/>
    <p:sldId id="446" r:id="rId39"/>
    <p:sldId id="447" r:id="rId40"/>
    <p:sldId id="448" r:id="rId41"/>
    <p:sldId id="449" r:id="rId42"/>
    <p:sldId id="450" r:id="rId43"/>
    <p:sldId id="451" r:id="rId44"/>
    <p:sldId id="452" r:id="rId45"/>
    <p:sldId id="453" r:id="rId46"/>
    <p:sldId id="454" r:id="rId47"/>
    <p:sldId id="455" r:id="rId48"/>
    <p:sldId id="456" r:id="rId49"/>
    <p:sldId id="457" r:id="rId50"/>
    <p:sldId id="458" r:id="rId51"/>
    <p:sldId id="459" r:id="rId52"/>
    <p:sldId id="460" r:id="rId53"/>
    <p:sldId id="461" r:id="rId54"/>
    <p:sldId id="462" r:id="rId55"/>
    <p:sldId id="463" r:id="rId56"/>
    <p:sldId id="464" r:id="rId57"/>
    <p:sldId id="465" r:id="rId58"/>
    <p:sldId id="466" r:id="rId59"/>
    <p:sldId id="467" r:id="rId60"/>
    <p:sldId id="468" r:id="rId61"/>
    <p:sldId id="469" r:id="rId62"/>
    <p:sldId id="470" r:id="rId63"/>
    <p:sldId id="471" r:id="rId64"/>
    <p:sldId id="472" r:id="rId65"/>
    <p:sldId id="473" r:id="rId66"/>
    <p:sldId id="474" r:id="rId67"/>
    <p:sldId id="475" r:id="rId68"/>
    <p:sldId id="476" r:id="rId69"/>
    <p:sldId id="477" r:id="rId70"/>
    <p:sldId id="478" r:id="rId71"/>
    <p:sldId id="479" r:id="rId72"/>
    <p:sldId id="480" r:id="rId73"/>
    <p:sldId id="481" r:id="rId74"/>
    <p:sldId id="482" r:id="rId75"/>
    <p:sldId id="483" r:id="rId76"/>
    <p:sldId id="484" r:id="rId77"/>
    <p:sldId id="485" r:id="rId78"/>
    <p:sldId id="486" r:id="rId79"/>
    <p:sldId id="487" r:id="rId80"/>
    <p:sldId id="410" r:id="rId81"/>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slide" Target="slides/slide67.xml" /><Relationship Id="rId76" Type="http://schemas.openxmlformats.org/officeDocument/2006/relationships/slide" Target="slides/slide75.xml" /><Relationship Id="rId84" Type="http://schemas.openxmlformats.org/officeDocument/2006/relationships/viewProps" Target="viewProps.xml" /><Relationship Id="rId7" Type="http://schemas.openxmlformats.org/officeDocument/2006/relationships/slide" Target="slides/slide6.xml" /><Relationship Id="rId71" Type="http://schemas.openxmlformats.org/officeDocument/2006/relationships/slide" Target="slides/slide70.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74" Type="http://schemas.openxmlformats.org/officeDocument/2006/relationships/slide" Target="slides/slide73.xml" /><Relationship Id="rId79" Type="http://schemas.openxmlformats.org/officeDocument/2006/relationships/slide" Target="slides/slide78.xml" /><Relationship Id="rId5" Type="http://schemas.openxmlformats.org/officeDocument/2006/relationships/slide" Target="slides/slide4.xml" /><Relationship Id="rId61" Type="http://schemas.openxmlformats.org/officeDocument/2006/relationships/slide" Target="slides/slide60.xml" /><Relationship Id="rId82" Type="http://schemas.openxmlformats.org/officeDocument/2006/relationships/notesMaster" Target="notesMasters/notesMaster1.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theme" Target="theme/theme1.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D7BF0-6A76-40E8-8B1F-9176AD693795}" type="datetimeFigureOut">
              <a:rPr lang="es-PE" smtClean="0"/>
              <a:t>31/03/2021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3A9BF-39DB-479D-B06B-5399D67EE5B7}" type="slidenum">
              <a:rPr lang="es-PE" smtClean="0"/>
              <a:t>‹Nº›</a:t>
            </a:fld>
            <a:endParaRPr lang="es-PE"/>
          </a:p>
        </p:txBody>
      </p:sp>
    </p:spTree>
    <p:extLst>
      <p:ext uri="{BB962C8B-B14F-4D97-AF65-F5344CB8AC3E}">
        <p14:creationId xmlns:p14="http://schemas.microsoft.com/office/powerpoint/2010/main" val="252552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DD0AE9AE-DC7D-4F4E-A943-612553B5BDD1}" type="slidenum">
              <a:rPr lang="es-PE" smtClean="0"/>
              <a:t>37</a:t>
            </a:fld>
            <a:endParaRPr lang="es-PE"/>
          </a:p>
        </p:txBody>
      </p:sp>
    </p:spTree>
    <p:extLst>
      <p:ext uri="{BB962C8B-B14F-4D97-AF65-F5344CB8AC3E}">
        <p14:creationId xmlns:p14="http://schemas.microsoft.com/office/powerpoint/2010/main" val="2710507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FFC8AE-5926-43B6-A6AF-FAAC98592CB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5831CB3F-D97F-4EC7-BFA0-506939D73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1A0B9860-B428-46C5-AC14-0C9E7C79D6D1}"/>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824D8E80-53C1-4BD8-93B8-1932A3FD69A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540AD3AC-6719-4A81-BCCF-E957D9F72700}"/>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4062150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A8951-2CA7-4215-B6A1-F74E58CEA64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AC4B4926-042B-4EFF-838C-73685BE38B7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A2DB0D4-DB33-4FF4-9852-6B0198C42775}"/>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B55DE06C-447B-45A6-BF72-E449038F6AF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EA81CCAA-7A4D-455D-B5B9-D3350CB3AB70}"/>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414794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DF5093-E35E-442A-9F10-8B5E760CF2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B8D4E052-2342-40F3-A79B-E1D994478E0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B1E7B89-0404-481E-96FD-55DFF0B81DD9}"/>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B69A1B4B-F489-4DF1-9D5E-059510DBB57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6A92C91-3951-4B60-A0CD-371C9DA309FF}"/>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211055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FE168-F478-4DCA-8A05-0AF795BFD15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2BA6728-FE5F-4D33-AE73-69E7819F5C8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398B3FC-9B0A-4753-B03C-4CE38ABD07DC}"/>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3F43B89A-E45A-4A18-9AFD-1AFD0589EAF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B5D6520-C3BA-4E49-9CC6-DBFEBDED1A1C}"/>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62998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F47019-A08E-4243-B932-36A86D24AA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56547B0E-2ACB-4973-8DF7-DFD19CB2A3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FEAD1AC-177D-45A5-A705-F7A4AD2E8B97}"/>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C132F51F-C229-4D19-9598-A0C0751E83B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6FD983-01D2-42BF-BEB1-EF8CD13CE774}"/>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686535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BAC4E8-C35E-4457-A898-0056A80F5E8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8C4DB77-5A9D-40A7-B824-D983A34F069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9D3302E3-955C-4D76-8EE2-04C08E78011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F3300B01-2BEC-4B41-A396-18FD9FC42D1A}"/>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6" name="Marcador de pie de página 5">
            <a:extLst>
              <a:ext uri="{FF2B5EF4-FFF2-40B4-BE49-F238E27FC236}">
                <a16:creationId xmlns:a16="http://schemas.microsoft.com/office/drawing/2014/main" id="{3C155660-5A5B-44B9-A1B8-DA5DC3B24F86}"/>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913D7CB6-194E-4023-ACC1-72B4F3F9703E}"/>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816241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CFFB2-73DD-4859-8FCB-294DE5EB1F7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B2C02FCA-6D94-4347-A09A-9BA13DF992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690BB85-4227-46C4-B441-DB73E77BB2A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4841026-45D3-4F22-8B95-C3941189F0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62C953-C47D-47BD-82D2-B11417EC6CD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7CFE5F79-8984-4908-B2B6-8DC0B5507D66}"/>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8" name="Marcador de pie de página 7">
            <a:extLst>
              <a:ext uri="{FF2B5EF4-FFF2-40B4-BE49-F238E27FC236}">
                <a16:creationId xmlns:a16="http://schemas.microsoft.com/office/drawing/2014/main" id="{FE719DE9-4239-4BD0-9D29-1063A37C173B}"/>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C9BFC2E5-F2D6-4A5E-A35F-ECB5BAE1D92A}"/>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120914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FA873-03DA-4218-AB27-7774DD0D0ED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AD847B15-0F1F-46B1-98A6-B4EEAA247922}"/>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4" name="Marcador de pie de página 3">
            <a:extLst>
              <a:ext uri="{FF2B5EF4-FFF2-40B4-BE49-F238E27FC236}">
                <a16:creationId xmlns:a16="http://schemas.microsoft.com/office/drawing/2014/main" id="{C15E160C-0CF2-429C-BC52-8BCCC53FE666}"/>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4EC09666-B67C-4504-B2A9-7C98854B8DB2}"/>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11783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E15B51E-5F94-4DB2-A2D0-9FD70E312CED}"/>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3" name="Marcador de pie de página 2">
            <a:extLst>
              <a:ext uri="{FF2B5EF4-FFF2-40B4-BE49-F238E27FC236}">
                <a16:creationId xmlns:a16="http://schemas.microsoft.com/office/drawing/2014/main" id="{E4D3CF81-47A5-482C-982B-502667C59347}"/>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43F18064-7ED5-4BF2-9081-85A1C812E9C6}"/>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315616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1264F5-F479-414F-A3D1-D344FD6248F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4C8A3E3-255A-4882-8CFC-85AB553C2F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8F3EC4A1-11D6-461D-95EF-B7D5BD209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732548F-79DF-4106-966D-A751E1127C30}"/>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6" name="Marcador de pie de página 5">
            <a:extLst>
              <a:ext uri="{FF2B5EF4-FFF2-40B4-BE49-F238E27FC236}">
                <a16:creationId xmlns:a16="http://schemas.microsoft.com/office/drawing/2014/main" id="{B35D6EA4-A518-472D-9426-BF860F274A1C}"/>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4BF19D21-AB5B-4888-B278-BB3B990A2D3E}"/>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383482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A13EC8-2338-4515-A9C4-96A28C20B40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F11585E8-798A-4D9C-A76E-09BD97BE58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F37DF57A-AA59-46AD-8624-5A3647B330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2E9941-7D10-4F9B-AE4F-CDD557F6A331}"/>
              </a:ext>
            </a:extLst>
          </p:cNvPr>
          <p:cNvSpPr>
            <a:spLocks noGrp="1"/>
          </p:cNvSpPr>
          <p:nvPr>
            <p:ph type="dt" sz="half" idx="10"/>
          </p:nvPr>
        </p:nvSpPr>
        <p:spPr/>
        <p:txBody>
          <a:bodyPr/>
          <a:lstStyle/>
          <a:p>
            <a:fld id="{E696754C-0436-4275-9FFD-F9474E153BAE}" type="datetimeFigureOut">
              <a:rPr lang="es-PE" smtClean="0"/>
              <a:t>31/03/2021</a:t>
            </a:fld>
            <a:endParaRPr lang="es-PE"/>
          </a:p>
        </p:txBody>
      </p:sp>
      <p:sp>
        <p:nvSpPr>
          <p:cNvPr id="6" name="Marcador de pie de página 5">
            <a:extLst>
              <a:ext uri="{FF2B5EF4-FFF2-40B4-BE49-F238E27FC236}">
                <a16:creationId xmlns:a16="http://schemas.microsoft.com/office/drawing/2014/main" id="{C33932E6-7E0D-47D4-9FA8-B07B7651A56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BC7DA42F-D4A4-4C27-B58D-A846F4E33888}"/>
              </a:ext>
            </a:extLst>
          </p:cNvPr>
          <p:cNvSpPr>
            <a:spLocks noGrp="1"/>
          </p:cNvSpPr>
          <p:nvPr>
            <p:ph type="sldNum" sz="quarter" idx="12"/>
          </p:nvPr>
        </p:nvSpPr>
        <p:spPr/>
        <p:txBody>
          <a:bodyPr/>
          <a:lstStyle/>
          <a:p>
            <a:fld id="{ED24A2CD-D220-422E-BD37-C26FB601497A}" type="slidenum">
              <a:rPr lang="es-PE" smtClean="0"/>
              <a:t>‹Nº›</a:t>
            </a:fld>
            <a:endParaRPr lang="es-PE"/>
          </a:p>
        </p:txBody>
      </p:sp>
    </p:spTree>
    <p:extLst>
      <p:ext uri="{BB962C8B-B14F-4D97-AF65-F5344CB8AC3E}">
        <p14:creationId xmlns:p14="http://schemas.microsoft.com/office/powerpoint/2010/main" val="2542242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D7E4C88-7010-4AC5-9B47-2A1CB4AF8D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6748C03-CE9C-47C0-AC54-3EBCDF1BF2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392A33B-AFB4-4C2B-9204-493BCAAF36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6754C-0436-4275-9FFD-F9474E153BAE}" type="datetimeFigureOut">
              <a:rPr lang="es-PE" smtClean="0"/>
              <a:t>31/03/2021</a:t>
            </a:fld>
            <a:endParaRPr lang="es-PE"/>
          </a:p>
        </p:txBody>
      </p:sp>
      <p:sp>
        <p:nvSpPr>
          <p:cNvPr id="5" name="Marcador de pie de página 4">
            <a:extLst>
              <a:ext uri="{FF2B5EF4-FFF2-40B4-BE49-F238E27FC236}">
                <a16:creationId xmlns:a16="http://schemas.microsoft.com/office/drawing/2014/main" id="{CE38D7F2-C51A-4849-AAD0-5642964BBA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3590ECB9-3F8C-4482-8E4A-26B4CBC9D1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4A2CD-D220-422E-BD37-C26FB601497A}" type="slidenum">
              <a:rPr lang="es-PE" smtClean="0"/>
              <a:t>‹Nº›</a:t>
            </a:fld>
            <a:endParaRPr lang="es-PE"/>
          </a:p>
        </p:txBody>
      </p:sp>
    </p:spTree>
    <p:extLst>
      <p:ext uri="{BB962C8B-B14F-4D97-AF65-F5344CB8AC3E}">
        <p14:creationId xmlns:p14="http://schemas.microsoft.com/office/powerpoint/2010/main" val="157692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4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3.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44.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45.xml.rels><?xml version="1.0" encoding="UTF-8" standalone="yes"?>
<Relationships xmlns="http://schemas.openxmlformats.org/package/2006/relationships"><Relationship Id="rId2" Type="http://schemas.openxmlformats.org/officeDocument/2006/relationships/image" Target="../media/image8.jpg" /><Relationship Id="rId1" Type="http://schemas.openxmlformats.org/officeDocument/2006/relationships/slideLayout" Target="../slideLayouts/slideLayout7.xml" /></Relationships>
</file>

<file path=ppt/slides/_rels/slide46.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7.xml" /></Relationships>
</file>

<file path=ppt/slides/_rels/slide47.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7.xml" /></Relationships>
</file>

<file path=ppt/slides/_rels/slide48.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7.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3.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7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52282" y="1455311"/>
            <a:ext cx="8229599" cy="1545465"/>
          </a:xfrm>
        </p:spPr>
        <p:txBody>
          <a:bodyPr>
            <a:noAutofit/>
          </a:bodyPr>
          <a:lstStyle/>
          <a:p>
            <a:pPr algn="ctr"/>
            <a:r>
              <a:rPr lang="es-PE" sz="4000" b="1" dirty="0"/>
              <a:t>Casos Prácticos y Jurisprudencia en los Delitos Cometidos por Funcionarios Públicos. </a:t>
            </a:r>
            <a:br>
              <a:rPr lang="es-PE" sz="4000" b="1" dirty="0"/>
            </a:br>
            <a:br>
              <a:rPr lang="es-PE" sz="4000" b="1" dirty="0"/>
            </a:br>
            <a:br>
              <a:rPr lang="es-PE" sz="4000" b="1" dirty="0"/>
            </a:br>
            <a:br>
              <a:rPr lang="es-PE" sz="4000" b="1" dirty="0"/>
            </a:br>
            <a:br>
              <a:rPr lang="es-PE" sz="4000" b="1" dirty="0"/>
            </a:br>
            <a:br>
              <a:rPr lang="es-PE" sz="4000" b="1" dirty="0"/>
            </a:br>
            <a:br>
              <a:rPr lang="es-PE" sz="4000" dirty="0"/>
            </a:br>
            <a:br>
              <a:rPr lang="es-PE" sz="4000" dirty="0"/>
            </a:br>
            <a:br>
              <a:rPr lang="es-PE" sz="4000" dirty="0"/>
            </a:br>
            <a:br>
              <a:rPr lang="es-PE" sz="4000" dirty="0"/>
            </a:br>
            <a:br>
              <a:rPr lang="es-PE" sz="4000" dirty="0"/>
            </a:br>
            <a:br>
              <a:rPr lang="es-PE" sz="4000" dirty="0"/>
            </a:br>
            <a:r>
              <a:rPr lang="es-PE" sz="3600" b="1">
                <a:solidFill>
                  <a:srgbClr val="FF0000"/>
                </a:solidFill>
                <a:latin typeface="Algerian" panose="04020705040A02060702" pitchFamily="82" charset="0"/>
              </a:rPr>
              <a:t>principios </a:t>
            </a:r>
            <a:r>
              <a:rPr lang="es-PE" sz="3600" b="1" dirty="0">
                <a:solidFill>
                  <a:srgbClr val="FF0000"/>
                </a:solidFill>
                <a:latin typeface="Algerian" panose="04020705040A02060702" pitchFamily="82" charset="0"/>
              </a:rPr>
              <a:t>PROCESALES EN EL SISTEMA  PROCESAL  PENAL</a:t>
            </a:r>
          </a:p>
        </p:txBody>
      </p:sp>
      <p:sp>
        <p:nvSpPr>
          <p:cNvPr id="5" name="CuadroTexto 4"/>
          <p:cNvSpPr txBox="1"/>
          <p:nvPr/>
        </p:nvSpPr>
        <p:spPr>
          <a:xfrm>
            <a:off x="-193183" y="4945486"/>
            <a:ext cx="11114468" cy="1077218"/>
          </a:xfrm>
          <a:prstGeom prst="rect">
            <a:avLst/>
          </a:prstGeom>
          <a:noFill/>
        </p:spPr>
        <p:txBody>
          <a:bodyPr wrap="square" rtlCol="0">
            <a:spAutoFit/>
          </a:bodyPr>
          <a:lstStyle/>
          <a:p>
            <a:pPr algn="ctr"/>
            <a:r>
              <a:rPr lang="es-PE" sz="3200" b="1" dirty="0"/>
              <a:t>Ponente: Sergio </a:t>
            </a:r>
          </a:p>
          <a:p>
            <a:pPr algn="ctr"/>
            <a:r>
              <a:rPr lang="es-PE" sz="3200" b="1" dirty="0"/>
              <a:t>Emerson Chávez Panduro </a:t>
            </a:r>
          </a:p>
        </p:txBody>
      </p:sp>
      <p:pic>
        <p:nvPicPr>
          <p:cNvPr id="7" name="Imagen 6"/>
          <p:cNvPicPr/>
          <p:nvPr/>
        </p:nvPicPr>
        <p:blipFill rotWithShape="1">
          <a:blip r:embed="rId2" cstate="print">
            <a:extLst>
              <a:ext uri="{28A0092B-C50C-407E-A947-70E740481C1C}">
                <a14:useLocalDpi xmlns:a14="http://schemas.microsoft.com/office/drawing/2010/main" val="0"/>
              </a:ext>
            </a:extLst>
          </a:blip>
          <a:srcRect l="15918" r="12313"/>
          <a:stretch/>
        </p:blipFill>
        <p:spPr bwMode="auto">
          <a:xfrm rot="16200000">
            <a:off x="4382707" y="3188464"/>
            <a:ext cx="1589201" cy="19248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45708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25014" y="2125015"/>
            <a:ext cx="7018986" cy="1938992"/>
          </a:xfrm>
          <a:prstGeom prst="rect">
            <a:avLst/>
          </a:prstGeom>
        </p:spPr>
        <p:txBody>
          <a:bodyPr wrap="square">
            <a:spAutoFit/>
          </a:bodyPr>
          <a:lstStyle/>
          <a:p>
            <a:pPr algn="ctr"/>
            <a:r>
              <a:rPr lang="es-E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PRINCIPIO </a:t>
            </a:r>
          </a:p>
          <a:p>
            <a:pPr algn="ctr"/>
            <a:r>
              <a:rPr lang="es-E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 CONTRADICCIÓN</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5486" y="4064007"/>
            <a:ext cx="1637763" cy="1637763"/>
          </a:xfrm>
          <a:prstGeom prst="rect">
            <a:avLst/>
          </a:prstGeom>
        </p:spPr>
      </p:pic>
    </p:spTree>
    <p:extLst>
      <p:ext uri="{BB962C8B-B14F-4D97-AF65-F5344CB8AC3E}">
        <p14:creationId xmlns:p14="http://schemas.microsoft.com/office/powerpoint/2010/main" val="2153448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1217" y="1519708"/>
            <a:ext cx="10470524" cy="4401205"/>
          </a:xfrm>
          <a:prstGeom prst="rect">
            <a:avLst/>
          </a:prstGeom>
        </p:spPr>
        <p:txBody>
          <a:bodyPr wrap="square">
            <a:spAutoFit/>
          </a:bodyPr>
          <a:lstStyle/>
          <a:p>
            <a:pPr algn="just"/>
            <a:r>
              <a:rPr lang="es-PE" sz="2800" dirty="0"/>
              <a:t>Está plenamente reconocido en el Título Preliminar y en el art. 356° del CPP, consiste en el recíproco control de la actividad procesal y la oposición de argumentos y razones entre los contendientes sobre las diversas cuestiones introducidas que constituyen su objeto a fin de que el Juez pueda tomar una decisión justa. Por tal razón quienes declaren en el juicio (imputados, testigos, peritos) y en general en las audiencias orales, serán sometidos a interrogatorio y contra interrogatorio. Además permite que la sentencia se fundamente en el conocimiento logrado en el debate contradictorio, el cual que ha sido apreciado y discutido por las partes.</a:t>
            </a:r>
          </a:p>
        </p:txBody>
      </p:sp>
    </p:spTree>
    <p:extLst>
      <p:ext uri="{BB962C8B-B14F-4D97-AF65-F5344CB8AC3E}">
        <p14:creationId xmlns:p14="http://schemas.microsoft.com/office/powerpoint/2010/main" val="3633325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40924" y="2009104"/>
            <a:ext cx="6903076" cy="2123658"/>
          </a:xfrm>
          <a:prstGeom prst="rect">
            <a:avLst/>
          </a:prstGeom>
        </p:spPr>
        <p:txBody>
          <a:bodyPr wrap="square">
            <a:spAutoFit/>
          </a:bodyPr>
          <a:lstStyle/>
          <a:p>
            <a:pPr algn="ctr"/>
            <a:r>
              <a:rPr lang="es-E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PRINCIPIO </a:t>
            </a:r>
          </a:p>
          <a:p>
            <a:pPr algn="ctr"/>
            <a:r>
              <a:rPr lang="es-E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 INVIOLABILIDAD DEL DERECHO DE DEFENSA</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184" y="4339106"/>
            <a:ext cx="1637763" cy="1637763"/>
          </a:xfrm>
          <a:prstGeom prst="rect">
            <a:avLst/>
          </a:prstGeom>
        </p:spPr>
      </p:pic>
    </p:spTree>
    <p:extLst>
      <p:ext uri="{BB962C8B-B14F-4D97-AF65-F5344CB8AC3E}">
        <p14:creationId xmlns:p14="http://schemas.microsoft.com/office/powerpoint/2010/main" val="944480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68947" y="1803042"/>
            <a:ext cx="10187188" cy="3539430"/>
          </a:xfrm>
          <a:prstGeom prst="rect">
            <a:avLst/>
          </a:prstGeom>
        </p:spPr>
        <p:txBody>
          <a:bodyPr wrap="square">
            <a:spAutoFit/>
          </a:bodyPr>
          <a:lstStyle/>
          <a:p>
            <a:pPr algn="just"/>
            <a:r>
              <a:rPr lang="es-PE" sz="2800" dirty="0"/>
              <a:t>Es uno de los principios consagrados por el art. 139° inc. 14 de la Constitución está formulado en los siguientes términos:« ... no ser privado del derecho de defensa en ningún estado del </a:t>
            </a:r>
            <a:r>
              <a:rPr lang="es-PE" sz="2800" dirty="0" err="1"/>
              <a:t>proceSO</a:t>
            </a:r>
            <a:r>
              <a:rPr lang="es-PE" sz="2800" dirty="0"/>
              <a:t>)), además toda persona será informada inmediatamente y por escrito de las causas y razones de su detención y tiene derecho a comunicarse personalmente con un defensor de su elección y a ser asesorada por este éste desde que es citada o detenida por cualquier autoridad.</a:t>
            </a:r>
          </a:p>
        </p:txBody>
      </p:sp>
    </p:spTree>
    <p:extLst>
      <p:ext uri="{BB962C8B-B14F-4D97-AF65-F5344CB8AC3E}">
        <p14:creationId xmlns:p14="http://schemas.microsoft.com/office/powerpoint/2010/main" val="2621201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50017" y="2150772"/>
            <a:ext cx="6593983" cy="2123658"/>
          </a:xfrm>
          <a:prstGeom prst="rect">
            <a:avLst/>
          </a:prstGeom>
        </p:spPr>
        <p:txBody>
          <a:bodyPr wrap="square">
            <a:spAutoFit/>
          </a:bodyPr>
          <a:lstStyle/>
          <a:p>
            <a:pPr algn="ctr"/>
            <a:r>
              <a:rPr lang="es-E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PRINCIPIO </a:t>
            </a:r>
          </a:p>
          <a:p>
            <a:pPr algn="ctr"/>
            <a:r>
              <a:rPr lang="es-E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 PRESUNCIÓN DE INOCENCIA</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8126" y="4467895"/>
            <a:ext cx="1637763" cy="1637763"/>
          </a:xfrm>
          <a:prstGeom prst="rect">
            <a:avLst/>
          </a:prstGeom>
        </p:spPr>
      </p:pic>
    </p:spTree>
    <p:extLst>
      <p:ext uri="{BB962C8B-B14F-4D97-AF65-F5344CB8AC3E}">
        <p14:creationId xmlns:p14="http://schemas.microsoft.com/office/powerpoint/2010/main" val="2160398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18952" y="1712890"/>
            <a:ext cx="7225048" cy="3046988"/>
          </a:xfrm>
          <a:prstGeom prst="rect">
            <a:avLst/>
          </a:prstGeom>
        </p:spPr>
        <p:txBody>
          <a:bodyPr wrap="square">
            <a:spAutoFit/>
          </a:bodyPr>
          <a:lstStyle/>
          <a:p>
            <a:pPr algn="just"/>
            <a:r>
              <a:rPr lang="es-PE" sz="3200" dirty="0" err="1"/>
              <a:t>Constítuye</a:t>
            </a:r>
            <a:r>
              <a:rPr lang="es-PE" sz="3200" dirty="0"/>
              <a:t> una de las conquistas esenciales del movimiento liberal que consistió en elevar al rango constitucional el derecho de todo ciudadano sometido a un proceso penal a ser considerado inocente (Art. 2" inciso. 24literal e). </a:t>
            </a:r>
          </a:p>
        </p:txBody>
      </p:sp>
    </p:spTree>
    <p:extLst>
      <p:ext uri="{BB962C8B-B14F-4D97-AF65-F5344CB8AC3E}">
        <p14:creationId xmlns:p14="http://schemas.microsoft.com/office/powerpoint/2010/main" val="458833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67437" y="1790163"/>
            <a:ext cx="8680360" cy="3539430"/>
          </a:xfrm>
          <a:prstGeom prst="rect">
            <a:avLst/>
          </a:prstGeom>
        </p:spPr>
        <p:txBody>
          <a:bodyPr wrap="square">
            <a:spAutoFit/>
          </a:bodyPr>
          <a:lstStyle/>
          <a:p>
            <a:pPr algn="just"/>
            <a:r>
              <a:rPr lang="es-PE" sz="2800" dirty="0"/>
              <a:t>«La presunción de inocencia ha de desplegar, pues, sus efectos en la fase instructora. impidiendo que los actos limitativos de los derechos fundamentales, en general, y la prisión provisional, en particular, no puedan ser adoptados sin la existencia previa de fundados motivos de participación en el hecho punible del imputado y tras una resolución motivada en la que se cumplan todas las exigencias del principio de proporcionalidad».</a:t>
            </a:r>
          </a:p>
        </p:txBody>
      </p:sp>
    </p:spTree>
    <p:extLst>
      <p:ext uri="{BB962C8B-B14F-4D97-AF65-F5344CB8AC3E}">
        <p14:creationId xmlns:p14="http://schemas.microsoft.com/office/powerpoint/2010/main" val="909847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65172" y="2485623"/>
            <a:ext cx="6078828" cy="1754326"/>
          </a:xfrm>
          <a:prstGeom prst="rect">
            <a:avLst/>
          </a:prstGeom>
        </p:spPr>
        <p:txBody>
          <a:bodyPr wrap="square">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PRINCIPIO </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 ORALIDAD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85704" y="4467894"/>
            <a:ext cx="1637763" cy="1637763"/>
          </a:xfrm>
          <a:prstGeom prst="rect">
            <a:avLst/>
          </a:prstGeom>
        </p:spPr>
      </p:pic>
    </p:spTree>
    <p:extLst>
      <p:ext uri="{BB962C8B-B14F-4D97-AF65-F5344CB8AC3E}">
        <p14:creationId xmlns:p14="http://schemas.microsoft.com/office/powerpoint/2010/main" val="3065471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400022" y="1712890"/>
            <a:ext cx="8049295" cy="3539430"/>
          </a:xfrm>
          <a:prstGeom prst="rect">
            <a:avLst/>
          </a:prstGeom>
        </p:spPr>
        <p:txBody>
          <a:bodyPr wrap="square">
            <a:spAutoFit/>
          </a:bodyPr>
          <a:lstStyle/>
          <a:p>
            <a:pPr algn="just"/>
            <a:r>
              <a:rPr lang="es-PE" sz="2800" dirty="0"/>
              <a:t>Está plenamente garantizado por el CPP en las normas antes citadas. Quienes intervienen en la audiencia deben expresar a viva voz sus pensamientos. Todo lo que se pida, pregunte, argumente, ordene, permita, resuelva, será concretado oralmente, pero lo más importante de las intervenciones será documentado en el acta de audiencia aplicándose un criterio selectivo</a:t>
            </a:r>
          </a:p>
        </p:txBody>
      </p:sp>
      <p:sp>
        <p:nvSpPr>
          <p:cNvPr id="5" name="Elipse 4"/>
          <p:cNvSpPr/>
          <p:nvPr/>
        </p:nvSpPr>
        <p:spPr>
          <a:xfrm>
            <a:off x="296214" y="2846231"/>
            <a:ext cx="2408350" cy="124925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2400" dirty="0"/>
              <a:t>El Principio de Oralidad </a:t>
            </a:r>
          </a:p>
        </p:txBody>
      </p:sp>
      <p:sp>
        <p:nvSpPr>
          <p:cNvPr id="6" name="Abrir llave 5"/>
          <p:cNvSpPr/>
          <p:nvPr/>
        </p:nvSpPr>
        <p:spPr>
          <a:xfrm>
            <a:off x="3000777" y="1712890"/>
            <a:ext cx="270457" cy="3539430"/>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2395182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262905" y="2240924"/>
            <a:ext cx="6774289" cy="224092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PE"/>
          </a:p>
        </p:txBody>
      </p:sp>
      <p:sp>
        <p:nvSpPr>
          <p:cNvPr id="3" name="Rectángulo 2"/>
          <p:cNvSpPr/>
          <p:nvPr/>
        </p:nvSpPr>
        <p:spPr>
          <a:xfrm>
            <a:off x="4443210" y="2240924"/>
            <a:ext cx="6233375" cy="2062103"/>
          </a:xfrm>
          <a:prstGeom prst="rect">
            <a:avLst/>
          </a:prstGeom>
        </p:spPr>
        <p:txBody>
          <a:bodyPr wrap="square">
            <a:spAutoFit/>
          </a:bodyPr>
          <a:lstStyle/>
          <a:p>
            <a:pPr algn="just"/>
            <a:r>
              <a:rPr lang="es-PE" sz="3200" dirty="0"/>
              <a:t>Solo puede servir para fundamentar una sentencia, aquella prueba verificada oralmente durante el juicio oral.</a:t>
            </a:r>
          </a:p>
        </p:txBody>
      </p:sp>
      <p:sp>
        <p:nvSpPr>
          <p:cNvPr id="6" name="Elipse 5"/>
          <p:cNvSpPr/>
          <p:nvPr/>
        </p:nvSpPr>
        <p:spPr>
          <a:xfrm>
            <a:off x="1358720" y="2770441"/>
            <a:ext cx="1996225" cy="153258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a:t>EL PRINCIPIO DE ORALIDAD </a:t>
            </a:r>
          </a:p>
        </p:txBody>
      </p:sp>
      <p:sp>
        <p:nvSpPr>
          <p:cNvPr id="8" name="Flecha derecha 7"/>
          <p:cNvSpPr/>
          <p:nvPr/>
        </p:nvSpPr>
        <p:spPr>
          <a:xfrm>
            <a:off x="3515932" y="3361385"/>
            <a:ext cx="566670" cy="347729"/>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PE"/>
          </a:p>
        </p:txBody>
      </p:sp>
    </p:spTree>
    <p:extLst>
      <p:ext uri="{BB962C8B-B14F-4D97-AF65-F5344CB8AC3E}">
        <p14:creationId xmlns:p14="http://schemas.microsoft.com/office/powerpoint/2010/main" val="4144218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56823" y="1442434"/>
            <a:ext cx="10844011" cy="4031873"/>
          </a:xfrm>
          <a:prstGeom prst="rect">
            <a:avLst/>
          </a:prstGeom>
        </p:spPr>
        <p:txBody>
          <a:bodyPr wrap="square">
            <a:spAutoFit/>
          </a:bodyPr>
          <a:lstStyle/>
          <a:p>
            <a:pPr algn="just"/>
            <a:r>
              <a:rPr lang="es-PE" sz="3200" dirty="0"/>
              <a:t>Los principios son criterios de orden jurídico – político que sustentan y orientan el proceso penal. Su importancia radica en que constituyen límites y encauzan el ejercicio del poder punitivo del Estado (</a:t>
            </a:r>
            <a:r>
              <a:rPr lang="es-PE" sz="3200" dirty="0" err="1"/>
              <a:t>ius</a:t>
            </a:r>
            <a:r>
              <a:rPr lang="es-PE" sz="3200" dirty="0"/>
              <a:t> </a:t>
            </a:r>
            <a:r>
              <a:rPr lang="es-PE" sz="3200" dirty="0" err="1"/>
              <a:t>puniendi</a:t>
            </a:r>
            <a:r>
              <a:rPr lang="es-PE" sz="3200" dirty="0"/>
              <a:t>), a fin de garantizar los derechos del imputado. Los principios constituyen las bases ideológicas y el fundamento político jurídico del modelo procesal que inspira un determinado ordenamiento; son fuentes de interpretación en caso de vacíos normativos. </a:t>
            </a:r>
          </a:p>
        </p:txBody>
      </p:sp>
    </p:spTree>
    <p:extLst>
      <p:ext uri="{BB962C8B-B14F-4D97-AF65-F5344CB8AC3E}">
        <p14:creationId xmlns:p14="http://schemas.microsoft.com/office/powerpoint/2010/main" val="3472289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721995" y="1700011"/>
            <a:ext cx="2253803" cy="144243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PE" dirty="0"/>
              <a:t>LA ORALIDAD </a:t>
            </a:r>
          </a:p>
        </p:txBody>
      </p:sp>
      <p:sp>
        <p:nvSpPr>
          <p:cNvPr id="3" name="Abrir llave 2"/>
          <p:cNvSpPr/>
          <p:nvPr/>
        </p:nvSpPr>
        <p:spPr>
          <a:xfrm rot="5400000">
            <a:off x="4810259" y="-557013"/>
            <a:ext cx="270459" cy="8062178"/>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PE"/>
          </a:p>
        </p:txBody>
      </p:sp>
      <p:sp>
        <p:nvSpPr>
          <p:cNvPr id="4" name="Rectángulo redondeado 3"/>
          <p:cNvSpPr/>
          <p:nvPr/>
        </p:nvSpPr>
        <p:spPr>
          <a:xfrm>
            <a:off x="7263683" y="1983342"/>
            <a:ext cx="2472744" cy="86288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dirty="0"/>
              <a:t>SISTEMAS DE AUDIENCIAS </a:t>
            </a:r>
          </a:p>
        </p:txBody>
      </p:sp>
      <p:sp>
        <p:nvSpPr>
          <p:cNvPr id="5" name="Flecha derecha 4"/>
          <p:cNvSpPr/>
          <p:nvPr/>
        </p:nvSpPr>
        <p:spPr>
          <a:xfrm>
            <a:off x="6368603" y="2215163"/>
            <a:ext cx="592429" cy="39924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PE"/>
          </a:p>
        </p:txBody>
      </p:sp>
      <p:sp>
        <p:nvSpPr>
          <p:cNvPr id="6" name="CuadroTexto 5"/>
          <p:cNvSpPr txBox="1"/>
          <p:nvPr/>
        </p:nvSpPr>
        <p:spPr>
          <a:xfrm>
            <a:off x="914400" y="3647941"/>
            <a:ext cx="10753860" cy="2677656"/>
          </a:xfrm>
          <a:prstGeom prst="rect">
            <a:avLst/>
          </a:prstGeom>
          <a:noFill/>
        </p:spPr>
        <p:txBody>
          <a:bodyPr wrap="square" rtlCol="0">
            <a:spAutoFit/>
          </a:bodyPr>
          <a:lstStyle/>
          <a:p>
            <a:pPr marL="285750" indent="-285750">
              <a:buFontTx/>
              <a:buChar char="-"/>
            </a:pPr>
            <a:r>
              <a:rPr lang="es-PE" sz="2800" dirty="0"/>
              <a:t>Juicio Oral.</a:t>
            </a:r>
          </a:p>
          <a:p>
            <a:pPr marL="285750" indent="-285750">
              <a:buFontTx/>
              <a:buChar char="-"/>
            </a:pPr>
            <a:r>
              <a:rPr lang="es-PE" sz="2800" dirty="0"/>
              <a:t>Audiencia de Control de Acusación</a:t>
            </a:r>
          </a:p>
          <a:p>
            <a:pPr marL="285750" indent="-285750">
              <a:buFontTx/>
              <a:buChar char="-"/>
            </a:pPr>
            <a:r>
              <a:rPr lang="es-PE" sz="2800" dirty="0"/>
              <a:t>Audiencia de Control de Sobreseimiento</a:t>
            </a:r>
          </a:p>
          <a:p>
            <a:pPr marL="285750" indent="-285750">
              <a:buFontTx/>
              <a:buChar char="-"/>
            </a:pPr>
            <a:r>
              <a:rPr lang="es-PE" sz="2800" dirty="0"/>
              <a:t>Audiencia de Prisión Preventiva.</a:t>
            </a:r>
          </a:p>
          <a:p>
            <a:pPr marL="285750" indent="-285750">
              <a:buFontTx/>
              <a:buChar char="-"/>
            </a:pPr>
            <a:r>
              <a:rPr lang="es-PE" sz="2800" dirty="0"/>
              <a:t>Audiencia de Prórroga de Investigación Preparatoria.</a:t>
            </a:r>
          </a:p>
          <a:p>
            <a:pPr marL="285750" indent="-285750">
              <a:buFontTx/>
              <a:buChar char="-"/>
            </a:pPr>
            <a:r>
              <a:rPr lang="es-PE" sz="2800" dirty="0"/>
              <a:t>Audiencia de tutela de derechos, etc. </a:t>
            </a:r>
          </a:p>
        </p:txBody>
      </p:sp>
    </p:spTree>
    <p:extLst>
      <p:ext uri="{BB962C8B-B14F-4D97-AF65-F5344CB8AC3E}">
        <p14:creationId xmlns:p14="http://schemas.microsoft.com/office/powerpoint/2010/main" val="3611785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57338" y="1714501"/>
            <a:ext cx="9813508" cy="2585323"/>
          </a:xfrm>
          <a:prstGeom prst="rect">
            <a:avLst/>
          </a:prstGeom>
          <a:noFill/>
        </p:spPr>
        <p:txBody>
          <a:bodyPr wrap="square" lIns="91440" tIns="45720" rIns="91440" bIns="45720">
            <a:spAutoFit/>
          </a:bodyPr>
          <a:lstStyle/>
          <a:p>
            <a:pPr algn="ctr"/>
            <a:endPar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GARANTIAS ESPECÍFICAS</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DEL PROCESO PENA</a:t>
            </a:r>
          </a:p>
        </p:txBody>
      </p:sp>
    </p:spTree>
    <p:extLst>
      <p:ext uri="{BB962C8B-B14F-4D97-AF65-F5344CB8AC3E}">
        <p14:creationId xmlns:p14="http://schemas.microsoft.com/office/powerpoint/2010/main" val="4062895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215721" y="3328988"/>
            <a:ext cx="2543175" cy="147161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dirty="0"/>
              <a:t>Principios </a:t>
            </a:r>
          </a:p>
        </p:txBody>
      </p:sp>
      <p:sp>
        <p:nvSpPr>
          <p:cNvPr id="3" name="Abrir llave 2"/>
          <p:cNvSpPr/>
          <p:nvPr/>
        </p:nvSpPr>
        <p:spPr>
          <a:xfrm>
            <a:off x="3025955" y="1300766"/>
            <a:ext cx="760434" cy="5035741"/>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s-PE"/>
          </a:p>
        </p:txBody>
      </p:sp>
      <p:sp>
        <p:nvSpPr>
          <p:cNvPr id="4" name="Rectángulo redondeado 3"/>
          <p:cNvSpPr/>
          <p:nvPr/>
        </p:nvSpPr>
        <p:spPr>
          <a:xfrm>
            <a:off x="4216019" y="1178721"/>
            <a:ext cx="4600575" cy="107156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PE" dirty="0"/>
              <a:t>LA GARANTIA DE LA INVESTIGACIÓN OFICIAL</a:t>
            </a:r>
          </a:p>
        </p:txBody>
      </p:sp>
      <p:sp>
        <p:nvSpPr>
          <p:cNvPr id="5" name="Rectángulo redondeado 4"/>
          <p:cNvSpPr/>
          <p:nvPr/>
        </p:nvSpPr>
        <p:spPr>
          <a:xfrm>
            <a:off x="4301744" y="2648018"/>
            <a:ext cx="4429124" cy="10287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PE" dirty="0"/>
              <a:t>El PRINCIPIO DE IGUALDAD PROCESAL</a:t>
            </a:r>
          </a:p>
        </p:txBody>
      </p:sp>
      <p:sp>
        <p:nvSpPr>
          <p:cNvPr id="8" name="Rectángulo redondeado 7"/>
          <p:cNvSpPr/>
          <p:nvPr/>
        </p:nvSpPr>
        <p:spPr>
          <a:xfrm>
            <a:off x="4216019" y="4074453"/>
            <a:ext cx="4429124" cy="10287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PE" dirty="0"/>
              <a:t>EL PRINCIPIO DE PUBLICIDAD</a:t>
            </a:r>
          </a:p>
        </p:txBody>
      </p:sp>
      <p:sp>
        <p:nvSpPr>
          <p:cNvPr id="9" name="Rectángulo redondeado 8"/>
          <p:cNvSpPr/>
          <p:nvPr/>
        </p:nvSpPr>
        <p:spPr>
          <a:xfrm>
            <a:off x="4387470" y="5517790"/>
            <a:ext cx="4429124" cy="10287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a:t>EL PRINCIPIO DE ORALIDAD  </a:t>
            </a:r>
          </a:p>
        </p:txBody>
      </p:sp>
    </p:spTree>
    <p:extLst>
      <p:ext uri="{BB962C8B-B14F-4D97-AF65-F5344CB8AC3E}">
        <p14:creationId xmlns:p14="http://schemas.microsoft.com/office/powerpoint/2010/main" val="3969477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569985" y="3021808"/>
            <a:ext cx="2014537" cy="1614488"/>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PE" dirty="0"/>
              <a:t>Principios </a:t>
            </a:r>
          </a:p>
        </p:txBody>
      </p:sp>
      <p:sp>
        <p:nvSpPr>
          <p:cNvPr id="3" name="Abrir llave 2"/>
          <p:cNvSpPr/>
          <p:nvPr/>
        </p:nvSpPr>
        <p:spPr>
          <a:xfrm>
            <a:off x="2836820" y="1672042"/>
            <a:ext cx="958671" cy="43140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Rectángulo redondeado 3"/>
          <p:cNvSpPr/>
          <p:nvPr/>
        </p:nvSpPr>
        <p:spPr>
          <a:xfrm>
            <a:off x="4047789" y="1464469"/>
            <a:ext cx="4429124" cy="10429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dirty="0"/>
              <a:t>EL PRINCIPIO DE INMEDIACIÓN</a:t>
            </a:r>
          </a:p>
        </p:txBody>
      </p:sp>
      <p:sp>
        <p:nvSpPr>
          <p:cNvPr id="5" name="Rectángulo redondeado 4"/>
          <p:cNvSpPr/>
          <p:nvPr/>
        </p:nvSpPr>
        <p:spPr>
          <a:xfrm>
            <a:off x="3957637" y="3314702"/>
            <a:ext cx="4429124" cy="10287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a:t>EL PRINCIPIO DE CONTRADICCIÓN</a:t>
            </a:r>
          </a:p>
        </p:txBody>
      </p:sp>
      <p:sp>
        <p:nvSpPr>
          <p:cNvPr id="6" name="Rectángulo redondeado 5"/>
          <p:cNvSpPr/>
          <p:nvPr/>
        </p:nvSpPr>
        <p:spPr>
          <a:xfrm>
            <a:off x="3957637" y="5112713"/>
            <a:ext cx="4429124" cy="10287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PE" dirty="0"/>
              <a:t>LOS PRINCIPIO DE CONCENTRACIÓN Y CELERIDAD</a:t>
            </a:r>
          </a:p>
        </p:txBody>
      </p:sp>
    </p:spTree>
    <p:extLst>
      <p:ext uri="{BB962C8B-B14F-4D97-AF65-F5344CB8AC3E}">
        <p14:creationId xmlns:p14="http://schemas.microsoft.com/office/powerpoint/2010/main" val="916568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47546" y="2967335"/>
            <a:ext cx="6296917" cy="923330"/>
          </a:xfrm>
          <a:prstGeom prst="rect">
            <a:avLst/>
          </a:prstGeom>
          <a:noFill/>
        </p:spPr>
        <p:txBody>
          <a:bodyPr wrap="none" lIns="91440" tIns="45720" rIns="91440" bIns="45720">
            <a:spAutoFit/>
          </a:bodyPr>
          <a:lstStyle/>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PROCESO COMÚN</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77122" y="3890665"/>
            <a:ext cx="1637763" cy="1637763"/>
          </a:xfrm>
          <a:prstGeom prst="rect">
            <a:avLst/>
          </a:prstGeom>
        </p:spPr>
      </p:pic>
    </p:spTree>
    <p:extLst>
      <p:ext uri="{BB962C8B-B14F-4D97-AF65-F5344CB8AC3E}">
        <p14:creationId xmlns:p14="http://schemas.microsoft.com/office/powerpoint/2010/main" val="2601388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2109499" y="785608"/>
            <a:ext cx="8039053" cy="11558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es-ES" sz="3200" b="1" spc="-1" dirty="0">
              <a:solidFill>
                <a:srgbClr val="FF0000"/>
              </a:solidFill>
              <a:latin typeface="Arial"/>
              <a:ea typeface="DejaVu Sans"/>
            </a:endParaRPr>
          </a:p>
          <a:p>
            <a:pPr algn="ctr">
              <a:lnSpc>
                <a:spcPct val="100000"/>
              </a:lnSpc>
            </a:pPr>
            <a:r>
              <a:rPr lang="es-ES" sz="3200" b="1" spc="-1" dirty="0">
                <a:solidFill>
                  <a:srgbClr val="FF0000"/>
                </a:solidFill>
                <a:latin typeface="Arial"/>
                <a:ea typeface="DejaVu Sans"/>
              </a:rPr>
              <a:t>ETAPAS DEL NUEVO PROCESO PENAL </a:t>
            </a:r>
            <a:endParaRPr lang="es-ES" sz="3200" spc="-1" dirty="0">
              <a:latin typeface="Arial"/>
            </a:endParaRPr>
          </a:p>
        </p:txBody>
      </p:sp>
      <p:sp>
        <p:nvSpPr>
          <p:cNvPr id="135" name="CustomShape 2"/>
          <p:cNvSpPr/>
          <p:nvPr/>
        </p:nvSpPr>
        <p:spPr>
          <a:xfrm>
            <a:off x="2060649" y="2253803"/>
            <a:ext cx="2597571" cy="890427"/>
          </a:xfrm>
          <a:prstGeom prst="roundRect">
            <a:avLst>
              <a:gd name="adj" fmla="val 16667"/>
            </a:avLst>
          </a:prstGeom>
          <a:solidFill>
            <a:srgbClr val="B7DEE4"/>
          </a:solidFill>
          <a:ln>
            <a:solidFill>
              <a:srgbClr val="53B3BE"/>
            </a:solidFill>
            <a:round/>
          </a:ln>
          <a:effectLst>
            <a:outerShdw blurRad="40000" dist="20160" dir="5400000" rotWithShape="0">
              <a:srgbClr val="000000">
                <a:alpha val="38000"/>
              </a:srgbClr>
            </a:outerShdw>
          </a:effectLst>
        </p:spPr>
        <p:style>
          <a:lnRef idx="1">
            <a:schemeClr val="accent2"/>
          </a:lnRef>
          <a:fillRef idx="2">
            <a:schemeClr val="accent2"/>
          </a:fillRef>
          <a:effectRef idx="1">
            <a:schemeClr val="accent2"/>
          </a:effectRef>
          <a:fontRef idx="minor"/>
        </p:style>
        <p:txBody>
          <a:bodyPr lIns="90000" tIns="45000" rIns="90000" bIns="45000" anchor="ctr"/>
          <a:lstStyle/>
          <a:p>
            <a:pPr algn="ctr">
              <a:lnSpc>
                <a:spcPct val="100000"/>
              </a:lnSpc>
            </a:pPr>
            <a:r>
              <a:rPr lang="es-ES" sz="1350" spc="-1">
                <a:solidFill>
                  <a:srgbClr val="000000"/>
                </a:solidFill>
                <a:latin typeface="Corbel"/>
                <a:ea typeface="DejaVu Sans"/>
              </a:rPr>
              <a:t>ETAPA INV. PREPARATORIA </a:t>
            </a:r>
            <a:endParaRPr lang="es-ES" sz="1350" spc="-1">
              <a:latin typeface="Arial"/>
            </a:endParaRPr>
          </a:p>
        </p:txBody>
      </p:sp>
      <p:sp>
        <p:nvSpPr>
          <p:cNvPr id="136" name="CustomShape 3"/>
          <p:cNvSpPr/>
          <p:nvPr/>
        </p:nvSpPr>
        <p:spPr>
          <a:xfrm>
            <a:off x="2109499" y="3733152"/>
            <a:ext cx="2410832" cy="774453"/>
          </a:xfrm>
          <a:prstGeom prst="roundRect">
            <a:avLst>
              <a:gd name="adj" fmla="val 16667"/>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txBody>
          <a:bodyPr lIns="90000" tIns="45000" rIns="90000" bIns="45000" anchor="ctr"/>
          <a:lstStyle/>
          <a:p>
            <a:pPr algn="ctr">
              <a:lnSpc>
                <a:spcPct val="100000"/>
              </a:lnSpc>
            </a:pPr>
            <a:r>
              <a:rPr lang="es-ES" sz="1350" spc="-1">
                <a:solidFill>
                  <a:srgbClr val="FFFFFF"/>
                </a:solidFill>
                <a:latin typeface="Corbel"/>
                <a:ea typeface="DejaVu Sans"/>
              </a:rPr>
              <a:t>ETAPA INTERMEDIA </a:t>
            </a:r>
            <a:endParaRPr lang="es-ES" sz="1350" spc="-1">
              <a:latin typeface="Arial"/>
            </a:endParaRPr>
          </a:p>
        </p:txBody>
      </p:sp>
      <p:sp>
        <p:nvSpPr>
          <p:cNvPr id="137" name="CustomShape 4"/>
          <p:cNvSpPr/>
          <p:nvPr/>
        </p:nvSpPr>
        <p:spPr>
          <a:xfrm>
            <a:off x="2133050" y="4941350"/>
            <a:ext cx="2342380" cy="842561"/>
          </a:xfrm>
          <a:prstGeom prst="roundRect">
            <a:avLst>
              <a:gd name="adj" fmla="val 16667"/>
            </a:avLst>
          </a:prstGeom>
          <a:ln>
            <a:noFill/>
          </a:ln>
          <a:effectLst>
            <a:outerShdw blurRad="38100" dist="25560" dir="5400000" rotWithShape="0">
              <a:srgbClr val="000000">
                <a:alpha val="45000"/>
              </a:srgbClr>
            </a:outerShdw>
          </a:effectLst>
        </p:spPr>
        <p:style>
          <a:lnRef idx="0">
            <a:schemeClr val="accent5"/>
          </a:lnRef>
          <a:fillRef idx="3">
            <a:schemeClr val="accent5"/>
          </a:fillRef>
          <a:effectRef idx="3">
            <a:schemeClr val="accent5"/>
          </a:effectRef>
          <a:fontRef idx="minor"/>
        </p:style>
        <p:txBody>
          <a:bodyPr lIns="90000" tIns="45000" rIns="90000" bIns="45000" anchor="ctr"/>
          <a:lstStyle/>
          <a:p>
            <a:pPr algn="ctr">
              <a:lnSpc>
                <a:spcPct val="100000"/>
              </a:lnSpc>
            </a:pPr>
            <a:r>
              <a:rPr lang="es-ES" sz="1350" spc="-1">
                <a:solidFill>
                  <a:srgbClr val="FFFFFF"/>
                </a:solidFill>
                <a:latin typeface="Corbel"/>
                <a:ea typeface="DejaVu Sans"/>
              </a:rPr>
              <a:t>JUICIO ORAL </a:t>
            </a:r>
            <a:endParaRPr lang="es-ES" sz="1350" spc="-1">
              <a:latin typeface="Arial"/>
            </a:endParaRPr>
          </a:p>
        </p:txBody>
      </p:sp>
      <p:sp>
        <p:nvSpPr>
          <p:cNvPr id="138" name="CustomShape 5"/>
          <p:cNvSpPr/>
          <p:nvPr/>
        </p:nvSpPr>
        <p:spPr>
          <a:xfrm>
            <a:off x="5000700" y="2514950"/>
            <a:ext cx="333274" cy="381195"/>
          </a:xfrm>
          <a:prstGeom prst="rightArrow">
            <a:avLst>
              <a:gd name="adj1" fmla="val 50000"/>
              <a:gd name="adj2" fmla="val 50000"/>
            </a:avLst>
          </a:prstGeom>
          <a:ln>
            <a:solidFill>
              <a:srgbClr val="77888A"/>
            </a:solidFill>
            <a:round/>
          </a:ln>
          <a:effectLst>
            <a:outerShdw blurRad="38100" dist="25560" dir="5400000" rotWithShape="0">
              <a:srgbClr val="000000">
                <a:alpha val="45000"/>
              </a:srgbClr>
            </a:outerShdw>
          </a:effectLst>
        </p:spPr>
        <p:style>
          <a:lnRef idx="1">
            <a:schemeClr val="accent4"/>
          </a:lnRef>
          <a:fillRef idx="3">
            <a:schemeClr val="accent4"/>
          </a:fillRef>
          <a:effectRef idx="2">
            <a:schemeClr val="accent4"/>
          </a:effectRef>
          <a:fontRef idx="minor"/>
        </p:style>
      </p:sp>
      <p:sp>
        <p:nvSpPr>
          <p:cNvPr id="139" name="CustomShape 6"/>
          <p:cNvSpPr/>
          <p:nvPr/>
        </p:nvSpPr>
        <p:spPr>
          <a:xfrm>
            <a:off x="5550794" y="2253803"/>
            <a:ext cx="2158410" cy="855360"/>
          </a:xfrm>
          <a:prstGeom prst="roundRect">
            <a:avLst>
              <a:gd name="adj" fmla="val 16667"/>
            </a:avLst>
          </a:prstGeom>
          <a:solidFill>
            <a:srgbClr val="BFE1D5"/>
          </a:solidFill>
          <a:ln>
            <a:solidFill>
              <a:srgbClr val="70BAA4"/>
            </a:solidFill>
            <a:round/>
          </a:ln>
          <a:effectLst>
            <a:outerShdw blurRad="40000" dist="20160" dir="5400000" rotWithShape="0">
              <a:srgbClr val="000000">
                <a:alpha val="38000"/>
              </a:srgbClr>
            </a:outerShdw>
          </a:effectLst>
        </p:spPr>
        <p:style>
          <a:lnRef idx="1">
            <a:schemeClr val="accent3"/>
          </a:lnRef>
          <a:fillRef idx="2">
            <a:schemeClr val="accent3"/>
          </a:fillRef>
          <a:effectRef idx="1">
            <a:schemeClr val="accent3"/>
          </a:effectRef>
          <a:fontRef idx="minor"/>
        </p:style>
        <p:txBody>
          <a:bodyPr lIns="90000" tIns="45000" rIns="90000" bIns="45000" anchor="ctr"/>
          <a:lstStyle/>
          <a:p>
            <a:pPr algn="ctr">
              <a:lnSpc>
                <a:spcPct val="100000"/>
              </a:lnSpc>
            </a:pPr>
            <a:r>
              <a:rPr lang="es-ES" sz="1200" spc="-1" dirty="0">
                <a:solidFill>
                  <a:srgbClr val="000000"/>
                </a:solidFill>
                <a:latin typeface="Corbel"/>
                <a:ea typeface="DejaVu Sans"/>
              </a:rPr>
              <a:t>ACTOS URGENTES E INAPLAZABLES </a:t>
            </a:r>
            <a:endParaRPr lang="es-ES" sz="1200" spc="-1" dirty="0">
              <a:latin typeface="Arial"/>
            </a:endParaRPr>
          </a:p>
        </p:txBody>
      </p:sp>
      <p:sp>
        <p:nvSpPr>
          <p:cNvPr id="140" name="CustomShape 7"/>
          <p:cNvSpPr/>
          <p:nvPr/>
        </p:nvSpPr>
        <p:spPr>
          <a:xfrm>
            <a:off x="7940015" y="2514950"/>
            <a:ext cx="452160" cy="349313"/>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1" name="CustomShape 8"/>
          <p:cNvSpPr/>
          <p:nvPr/>
        </p:nvSpPr>
        <p:spPr>
          <a:xfrm>
            <a:off x="8638394" y="2253803"/>
            <a:ext cx="2460097" cy="826357"/>
          </a:xfrm>
          <a:prstGeom prst="roundRect">
            <a:avLst>
              <a:gd name="adj" fmla="val 16667"/>
            </a:avLst>
          </a:prstGeom>
          <a:ln>
            <a:noFill/>
          </a:ln>
          <a:effectLst>
            <a:outerShdw blurRad="38100" dist="25560" dir="5400000" rotWithShape="0">
              <a:srgbClr val="000000">
                <a:alpha val="45000"/>
              </a:srgbClr>
            </a:outerShdw>
          </a:effectLst>
        </p:spPr>
        <p:style>
          <a:lnRef idx="0">
            <a:schemeClr val="accent6"/>
          </a:lnRef>
          <a:fillRef idx="3">
            <a:schemeClr val="accent6"/>
          </a:fillRef>
          <a:effectRef idx="3">
            <a:schemeClr val="accent6"/>
          </a:effectRef>
          <a:fontRef idx="minor"/>
        </p:style>
        <p:txBody>
          <a:bodyPr lIns="90000" tIns="45000" rIns="90000" bIns="45000" anchor="ctr"/>
          <a:lstStyle/>
          <a:p>
            <a:pPr algn="ctr">
              <a:lnSpc>
                <a:spcPct val="100000"/>
              </a:lnSpc>
            </a:pPr>
            <a:r>
              <a:rPr lang="es-ES" sz="1350" spc="-1" dirty="0">
                <a:latin typeface="Arial"/>
              </a:rPr>
              <a:t>MINISTERIO PÚBLICO TIENE LA CARGA DE LA PRUEBA </a:t>
            </a:r>
          </a:p>
        </p:txBody>
      </p:sp>
      <p:sp>
        <p:nvSpPr>
          <p:cNvPr id="142" name="CustomShape 9"/>
          <p:cNvSpPr/>
          <p:nvPr/>
        </p:nvSpPr>
        <p:spPr>
          <a:xfrm>
            <a:off x="4975392" y="3917677"/>
            <a:ext cx="358582" cy="427115"/>
          </a:xfrm>
          <a:prstGeom prst="rightArrow">
            <a:avLst>
              <a:gd name="adj1" fmla="val 50000"/>
              <a:gd name="adj2" fmla="val 50000"/>
            </a:avLst>
          </a:prstGeom>
          <a:ln>
            <a:solidFill>
              <a:srgbClr val="70BAA4"/>
            </a:solidFill>
            <a:round/>
          </a:ln>
          <a:effectLst>
            <a:outerShdw blurRad="38100" dist="25560" dir="5400000" rotWithShape="0">
              <a:srgbClr val="000000">
                <a:alpha val="45000"/>
              </a:srgbClr>
            </a:outerShdw>
          </a:effectLst>
        </p:spPr>
        <p:style>
          <a:lnRef idx="1">
            <a:schemeClr val="accent3"/>
          </a:lnRef>
          <a:fillRef idx="3">
            <a:schemeClr val="accent3"/>
          </a:fillRef>
          <a:effectRef idx="2">
            <a:schemeClr val="accent3"/>
          </a:effectRef>
          <a:fontRef idx="minor"/>
        </p:style>
      </p:sp>
      <p:sp>
        <p:nvSpPr>
          <p:cNvPr id="143" name="CustomShape 10"/>
          <p:cNvSpPr/>
          <p:nvPr/>
        </p:nvSpPr>
        <p:spPr>
          <a:xfrm>
            <a:off x="5679583" y="3713353"/>
            <a:ext cx="2029621" cy="631439"/>
          </a:xfrm>
          <a:prstGeom prst="roundRect">
            <a:avLst>
              <a:gd name="adj" fmla="val 16667"/>
            </a:avLst>
          </a:prstGeom>
          <a:ln>
            <a:noFill/>
          </a:ln>
          <a:effectLst>
            <a:outerShdw blurRad="38100" dist="25560" dir="5400000" rotWithShape="0">
              <a:srgbClr val="000000">
                <a:alpha val="45000"/>
              </a:srgbClr>
            </a:outerShdw>
          </a:effectLst>
        </p:spPr>
        <p:style>
          <a:lnRef idx="0">
            <a:schemeClr val="accent2"/>
          </a:lnRef>
          <a:fillRef idx="3">
            <a:schemeClr val="accent2"/>
          </a:fillRef>
          <a:effectRef idx="3">
            <a:schemeClr val="accent2"/>
          </a:effectRef>
          <a:fontRef idx="minor"/>
        </p:style>
        <p:txBody>
          <a:bodyPr lIns="90000" tIns="45000" rIns="90000" bIns="45000" anchor="ctr"/>
          <a:lstStyle/>
          <a:p>
            <a:pPr algn="ctr">
              <a:lnSpc>
                <a:spcPct val="100000"/>
              </a:lnSpc>
            </a:pPr>
            <a:r>
              <a:rPr lang="es-ES" sz="1350" spc="-1" dirty="0">
                <a:solidFill>
                  <a:srgbClr val="FFFFFF"/>
                </a:solidFill>
                <a:latin typeface="Corbel"/>
                <a:ea typeface="DejaVu Sans"/>
              </a:rPr>
              <a:t>JUEZ DE GARANTIAS </a:t>
            </a:r>
            <a:endParaRPr lang="es-ES" sz="1350" spc="-1" dirty="0">
              <a:latin typeface="Arial"/>
            </a:endParaRPr>
          </a:p>
        </p:txBody>
      </p:sp>
      <p:sp>
        <p:nvSpPr>
          <p:cNvPr id="144" name="CustomShape 11"/>
          <p:cNvSpPr/>
          <p:nvPr/>
        </p:nvSpPr>
        <p:spPr>
          <a:xfrm>
            <a:off x="8054813" y="3818534"/>
            <a:ext cx="337362" cy="364258"/>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5" name="CustomShape 12"/>
          <p:cNvSpPr/>
          <p:nvPr/>
        </p:nvSpPr>
        <p:spPr>
          <a:xfrm>
            <a:off x="8737784" y="3630512"/>
            <a:ext cx="2360707" cy="689071"/>
          </a:xfrm>
          <a:prstGeom prst="roundRect">
            <a:avLst>
              <a:gd name="adj" fmla="val 16667"/>
            </a:avLst>
          </a:prstGeom>
          <a:ln>
            <a:round/>
          </a:ln>
          <a:effectLst>
            <a:outerShdw blurRad="40000" dist="20160" dir="5400000" rotWithShape="0">
              <a:srgbClr val="000000">
                <a:alpha val="38000"/>
              </a:srgbClr>
            </a:outerShdw>
          </a:effectLst>
        </p:spPr>
        <p:style>
          <a:lnRef idx="3">
            <a:schemeClr val="lt1"/>
          </a:lnRef>
          <a:fillRef idx="1">
            <a:schemeClr val="accent4"/>
          </a:fillRef>
          <a:effectRef idx="1">
            <a:schemeClr val="accent4"/>
          </a:effectRef>
          <a:fontRef idx="minor"/>
        </p:style>
        <p:txBody>
          <a:bodyPr lIns="90000" tIns="45000" rIns="90000" bIns="45000" anchor="ctr"/>
          <a:lstStyle/>
          <a:p>
            <a:pPr algn="ctr">
              <a:lnSpc>
                <a:spcPct val="100000"/>
              </a:lnSpc>
            </a:pPr>
            <a:r>
              <a:rPr lang="es-ES" sz="1350" spc="-1" dirty="0">
                <a:solidFill>
                  <a:srgbClr val="FFFFFF"/>
                </a:solidFill>
                <a:latin typeface="Corbel"/>
                <a:ea typeface="DejaVu Sans"/>
              </a:rPr>
              <a:t>ETAPA DE FILTRO PROCESAL </a:t>
            </a:r>
            <a:endParaRPr lang="es-ES" sz="1350" spc="-1" dirty="0">
              <a:latin typeface="Arial"/>
            </a:endParaRPr>
          </a:p>
        </p:txBody>
      </p:sp>
      <p:sp>
        <p:nvSpPr>
          <p:cNvPr id="146" name="CustomShape 13"/>
          <p:cNvSpPr/>
          <p:nvPr/>
        </p:nvSpPr>
        <p:spPr>
          <a:xfrm>
            <a:off x="4936729" y="5236428"/>
            <a:ext cx="397245" cy="365882"/>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7" name="CustomShape 14"/>
          <p:cNvSpPr/>
          <p:nvPr/>
        </p:nvSpPr>
        <p:spPr>
          <a:xfrm>
            <a:off x="5679583" y="5062178"/>
            <a:ext cx="2029621" cy="721733"/>
          </a:xfrm>
          <a:prstGeom prst="roundRect">
            <a:avLst>
              <a:gd name="adj" fmla="val 16667"/>
            </a:avLst>
          </a:prstGeom>
          <a:ln>
            <a:noFill/>
          </a:ln>
          <a:effectLst>
            <a:outerShdw blurRad="38100" dist="25560" dir="5400000" rotWithShape="0">
              <a:srgbClr val="000000">
                <a:alpha val="45000"/>
              </a:srgbClr>
            </a:outerShdw>
          </a:effectLst>
        </p:spPr>
        <p:style>
          <a:lnRef idx="0">
            <a:schemeClr val="accent3"/>
          </a:lnRef>
          <a:fillRef idx="3">
            <a:schemeClr val="accent3"/>
          </a:fillRef>
          <a:effectRef idx="3">
            <a:schemeClr val="accent3"/>
          </a:effectRef>
          <a:fontRef idx="minor"/>
        </p:style>
        <p:txBody>
          <a:bodyPr lIns="90000" tIns="45000" rIns="90000" bIns="45000" anchor="ctr"/>
          <a:lstStyle/>
          <a:p>
            <a:pPr algn="ctr">
              <a:lnSpc>
                <a:spcPct val="100000"/>
              </a:lnSpc>
            </a:pPr>
            <a:r>
              <a:rPr lang="es-ES" sz="1350" spc="-1" dirty="0">
                <a:solidFill>
                  <a:srgbClr val="FFFFFF"/>
                </a:solidFill>
                <a:latin typeface="Corbel"/>
                <a:ea typeface="DejaVu Sans"/>
              </a:rPr>
              <a:t>JUEZ DE JUZGAMIENTO </a:t>
            </a:r>
            <a:endParaRPr lang="es-ES" sz="1350" spc="-1" dirty="0">
              <a:latin typeface="Arial"/>
            </a:endParaRPr>
          </a:p>
        </p:txBody>
      </p:sp>
      <p:sp>
        <p:nvSpPr>
          <p:cNvPr id="148" name="CustomShape 15"/>
          <p:cNvSpPr/>
          <p:nvPr/>
        </p:nvSpPr>
        <p:spPr>
          <a:xfrm>
            <a:off x="8054813" y="5181142"/>
            <a:ext cx="452160" cy="346113"/>
          </a:xfrm>
          <a:prstGeom prst="rightArrow">
            <a:avLst>
              <a:gd name="adj1" fmla="val 50000"/>
              <a:gd name="adj2" fmla="val 50000"/>
            </a:avLst>
          </a:prstGeom>
          <a:ln>
            <a:noFill/>
          </a:ln>
          <a:effectLst>
            <a:outerShdw blurRad="38100" dist="25560" dir="5400000" rotWithShape="0">
              <a:srgbClr val="000000">
                <a:alpha val="45000"/>
              </a:srgbClr>
            </a:outerShdw>
          </a:effectLst>
        </p:spPr>
        <p:style>
          <a:lnRef idx="0">
            <a:schemeClr val="accent4"/>
          </a:lnRef>
          <a:fillRef idx="3">
            <a:schemeClr val="accent4"/>
          </a:fillRef>
          <a:effectRef idx="3">
            <a:schemeClr val="accent4"/>
          </a:effectRef>
          <a:fontRef idx="minor"/>
        </p:style>
      </p:sp>
      <p:sp>
        <p:nvSpPr>
          <p:cNvPr id="149" name="CustomShape 16"/>
          <p:cNvSpPr/>
          <p:nvPr/>
        </p:nvSpPr>
        <p:spPr>
          <a:xfrm>
            <a:off x="8913315" y="4968124"/>
            <a:ext cx="2185176" cy="697231"/>
          </a:xfrm>
          <a:prstGeom prst="roundRect">
            <a:avLst>
              <a:gd name="adj" fmla="val 16667"/>
            </a:avLst>
          </a:prstGeom>
          <a:solidFill>
            <a:srgbClr val="B7DEE4"/>
          </a:solidFill>
          <a:ln>
            <a:solidFill>
              <a:srgbClr val="53B3BE"/>
            </a:solidFill>
            <a:round/>
          </a:ln>
          <a:effectLst>
            <a:outerShdw blurRad="40000" dist="20160" dir="5400000" rotWithShape="0">
              <a:srgbClr val="000000">
                <a:alpha val="38000"/>
              </a:srgbClr>
            </a:outerShdw>
          </a:effectLst>
        </p:spPr>
        <p:style>
          <a:lnRef idx="1">
            <a:schemeClr val="accent2"/>
          </a:lnRef>
          <a:fillRef idx="2">
            <a:schemeClr val="accent2"/>
          </a:fillRef>
          <a:effectRef idx="1">
            <a:schemeClr val="accent2"/>
          </a:effectRef>
          <a:fontRef idx="minor"/>
        </p:style>
        <p:txBody>
          <a:bodyPr lIns="90000" tIns="45000" rIns="90000" bIns="45000" anchor="ctr"/>
          <a:lstStyle/>
          <a:p>
            <a:pPr algn="ctr">
              <a:lnSpc>
                <a:spcPct val="100000"/>
              </a:lnSpc>
            </a:pPr>
            <a:r>
              <a:rPr lang="es-ES" sz="1350" spc="-1" dirty="0">
                <a:solidFill>
                  <a:srgbClr val="000000"/>
                </a:solidFill>
                <a:latin typeface="Corbel"/>
                <a:ea typeface="DejaVu Sans"/>
              </a:rPr>
              <a:t>TÉCNICAS DE LITIGACIÓN ORAL </a:t>
            </a:r>
            <a:endParaRPr lang="es-ES" sz="1350" spc="-1" dirty="0">
              <a:latin typeface="Arial"/>
            </a:endParaRPr>
          </a:p>
        </p:txBody>
      </p:sp>
      <p:sp>
        <p:nvSpPr>
          <p:cNvPr id="2" name="Abrir llave 1"/>
          <p:cNvSpPr/>
          <p:nvPr/>
        </p:nvSpPr>
        <p:spPr>
          <a:xfrm>
            <a:off x="1736996" y="2086377"/>
            <a:ext cx="323653" cy="13523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20" name="CustomShape 2"/>
          <p:cNvSpPr/>
          <p:nvPr/>
        </p:nvSpPr>
        <p:spPr>
          <a:xfrm>
            <a:off x="162807" y="2514950"/>
            <a:ext cx="1287888" cy="879026"/>
          </a:xfrm>
          <a:prstGeom prst="roundRect">
            <a:avLst>
              <a:gd name="adj" fmla="val 16667"/>
            </a:avLst>
          </a:prstGeom>
          <a:ln/>
        </p:spPr>
        <p:style>
          <a:lnRef idx="3">
            <a:schemeClr val="lt1"/>
          </a:lnRef>
          <a:fillRef idx="1">
            <a:schemeClr val="accent4"/>
          </a:fillRef>
          <a:effectRef idx="1">
            <a:schemeClr val="accent4"/>
          </a:effectRef>
          <a:fontRef idx="minor">
            <a:schemeClr val="lt1"/>
          </a:fontRef>
        </p:style>
        <p:txBody>
          <a:bodyPr lIns="90000" tIns="45000" rIns="90000" bIns="45000" anchor="ctr"/>
          <a:lstStyle/>
          <a:p>
            <a:pPr algn="ctr">
              <a:lnSpc>
                <a:spcPct val="100000"/>
              </a:lnSpc>
            </a:pPr>
            <a:r>
              <a:rPr lang="es-ES" sz="1350" spc="-1" dirty="0">
                <a:solidFill>
                  <a:srgbClr val="000000"/>
                </a:solidFill>
                <a:latin typeface="Corbel"/>
                <a:ea typeface="DejaVu Sans"/>
              </a:rPr>
              <a:t>DILIGENCIAS PRELIMINARES </a:t>
            </a:r>
            <a:endParaRPr lang="es-ES" sz="1350" spc="-1" dirty="0">
              <a:latin typeface="Arial"/>
            </a:endParaRPr>
          </a:p>
        </p:txBody>
      </p:sp>
      <p:sp>
        <p:nvSpPr>
          <p:cNvPr id="4" name="Marcador de pie de página 3"/>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20754612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27290" y="2034863"/>
            <a:ext cx="6512978" cy="2585323"/>
          </a:xfrm>
          <a:prstGeom prst="rect">
            <a:avLst/>
          </a:prstGeom>
          <a:noFill/>
        </p:spPr>
        <p:txBody>
          <a:bodyPr wrap="square" lIns="91440" tIns="45720" rIns="91440" bIns="45720">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MECANISMOS DE </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SIMPLIFICACIÓN</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PROCESAL</a:t>
            </a:r>
          </a:p>
        </p:txBody>
      </p:sp>
    </p:spTree>
    <p:extLst>
      <p:ext uri="{BB962C8B-B14F-4D97-AF65-F5344CB8AC3E}">
        <p14:creationId xmlns:p14="http://schemas.microsoft.com/office/powerpoint/2010/main" val="647108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6" name="Rectángulo 5"/>
          <p:cNvSpPr/>
          <p:nvPr/>
        </p:nvSpPr>
        <p:spPr>
          <a:xfrm>
            <a:off x="2099257" y="296214"/>
            <a:ext cx="7521262" cy="2585323"/>
          </a:xfrm>
          <a:prstGeom prst="rect">
            <a:avLst/>
          </a:prstGeom>
          <a:noFill/>
        </p:spPr>
        <p:txBody>
          <a:bodyPr wrap="square" lIns="91440" tIns="45720" rIns="91440" bIns="45720">
            <a:spAutoFit/>
          </a:bodyPr>
          <a:lstStyle/>
          <a:p>
            <a:pPr algn="ctr"/>
            <a:endPar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r>
              <a:rPr lang="es-E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Naturaleza del Proceso Inmediato</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7" name="Elipse 6"/>
          <p:cNvSpPr/>
          <p:nvPr/>
        </p:nvSpPr>
        <p:spPr>
          <a:xfrm>
            <a:off x="4159876" y="2844870"/>
            <a:ext cx="2653048" cy="10947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a:t>Mecanismo de Simplificación Procesal </a:t>
            </a:r>
          </a:p>
        </p:txBody>
      </p:sp>
      <p:sp>
        <p:nvSpPr>
          <p:cNvPr id="8" name="Abrir llave 7"/>
          <p:cNvSpPr/>
          <p:nvPr/>
        </p:nvSpPr>
        <p:spPr>
          <a:xfrm rot="16200000">
            <a:off x="5177309" y="2515000"/>
            <a:ext cx="618183" cy="321972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9" name="Rectángulo 8"/>
          <p:cNvSpPr/>
          <p:nvPr/>
        </p:nvSpPr>
        <p:spPr>
          <a:xfrm>
            <a:off x="3342066" y="4846032"/>
            <a:ext cx="4546244" cy="142955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Tx/>
              <a:buChar char="-"/>
            </a:pPr>
            <a:r>
              <a:rPr lang="es-PE" dirty="0"/>
              <a:t>Acusación Directa</a:t>
            </a:r>
          </a:p>
          <a:p>
            <a:pPr marL="285750" indent="-285750">
              <a:buFontTx/>
              <a:buChar char="-"/>
            </a:pPr>
            <a:r>
              <a:rPr lang="es-PE" dirty="0"/>
              <a:t>Proceso Inmediato</a:t>
            </a:r>
          </a:p>
          <a:p>
            <a:pPr marL="285750" indent="-285750">
              <a:buFontTx/>
              <a:buChar char="-"/>
            </a:pPr>
            <a:r>
              <a:rPr lang="es-PE" dirty="0"/>
              <a:t>Terminación Anticipada</a:t>
            </a:r>
          </a:p>
          <a:p>
            <a:pPr marL="285750" indent="-285750">
              <a:buFontTx/>
              <a:buChar char="-"/>
            </a:pPr>
            <a:r>
              <a:rPr lang="es-PE" dirty="0"/>
              <a:t>Terminación </a:t>
            </a:r>
            <a:r>
              <a:rPr lang="es-PE" dirty="0" err="1"/>
              <a:t>Anticiada</a:t>
            </a:r>
            <a:r>
              <a:rPr lang="es-PE" dirty="0"/>
              <a:t> de Juicio</a:t>
            </a:r>
          </a:p>
          <a:p>
            <a:pPr marL="285750" indent="-285750">
              <a:buFontTx/>
              <a:buChar char="-"/>
            </a:pPr>
            <a:r>
              <a:rPr lang="es-PE" dirty="0"/>
              <a:t>-Colaboración Eficaz</a:t>
            </a:r>
          </a:p>
          <a:p>
            <a:pPr marL="285750" indent="-285750">
              <a:buFontTx/>
              <a:buChar char="-"/>
            </a:pPr>
            <a:endParaRPr lang="es-PE" dirty="0"/>
          </a:p>
        </p:txBody>
      </p:sp>
    </p:spTree>
    <p:extLst>
      <p:ext uri="{BB962C8B-B14F-4D97-AF65-F5344CB8AC3E}">
        <p14:creationId xmlns:p14="http://schemas.microsoft.com/office/powerpoint/2010/main" val="3328628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5" name="Elipse 4"/>
          <p:cNvSpPr/>
          <p:nvPr/>
        </p:nvSpPr>
        <p:spPr>
          <a:xfrm>
            <a:off x="1957589" y="2994336"/>
            <a:ext cx="2073499" cy="10947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a:t>Salidas Alternativas </a:t>
            </a:r>
          </a:p>
        </p:txBody>
      </p:sp>
      <p:sp>
        <p:nvSpPr>
          <p:cNvPr id="6" name="Abrir llave 5"/>
          <p:cNvSpPr/>
          <p:nvPr/>
        </p:nvSpPr>
        <p:spPr>
          <a:xfrm>
            <a:off x="4623516" y="2575773"/>
            <a:ext cx="425002" cy="19318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7" name="Elipse 6"/>
          <p:cNvSpPr/>
          <p:nvPr/>
        </p:nvSpPr>
        <p:spPr>
          <a:xfrm>
            <a:off x="5859888" y="1906073"/>
            <a:ext cx="3412901" cy="12621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Principio de Oportunidad </a:t>
            </a:r>
          </a:p>
        </p:txBody>
      </p:sp>
      <p:sp>
        <p:nvSpPr>
          <p:cNvPr id="8" name="Elipse 7"/>
          <p:cNvSpPr/>
          <p:nvPr/>
        </p:nvSpPr>
        <p:spPr>
          <a:xfrm>
            <a:off x="5859888" y="3806866"/>
            <a:ext cx="3477296" cy="11651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Acuerdos </a:t>
            </a:r>
            <a:r>
              <a:rPr lang="es-PE" dirty="0" err="1"/>
              <a:t>Reparatorios</a:t>
            </a:r>
            <a:r>
              <a:rPr lang="es-PE" dirty="0"/>
              <a:t>  </a:t>
            </a:r>
          </a:p>
        </p:txBody>
      </p:sp>
    </p:spTree>
    <p:extLst>
      <p:ext uri="{BB962C8B-B14F-4D97-AF65-F5344CB8AC3E}">
        <p14:creationId xmlns:p14="http://schemas.microsoft.com/office/powerpoint/2010/main" val="1110397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Rectángulo 1"/>
          <p:cNvSpPr/>
          <p:nvPr/>
        </p:nvSpPr>
        <p:spPr>
          <a:xfrm>
            <a:off x="1712891" y="2099256"/>
            <a:ext cx="8448540" cy="1200329"/>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a:r>
              <a:rPr lang="es-PE" sz="3600" dirty="0">
                <a:solidFill>
                  <a:srgbClr val="FF0000"/>
                </a:solidFill>
              </a:rPr>
              <a:t>PROCESO INMEDIATO CONFORME AL DECRETO LEGISLATIVO 1194</a:t>
            </a:r>
          </a:p>
        </p:txBody>
      </p:sp>
    </p:spTree>
    <p:extLst>
      <p:ext uri="{BB962C8B-B14F-4D97-AF65-F5344CB8AC3E}">
        <p14:creationId xmlns:p14="http://schemas.microsoft.com/office/powerpoint/2010/main" val="697150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50017" y="2112135"/>
            <a:ext cx="6362163" cy="1754326"/>
          </a:xfrm>
          <a:prstGeom prst="rect">
            <a:avLst/>
          </a:prstGeom>
          <a:noFill/>
        </p:spPr>
        <p:txBody>
          <a:bodyPr wrap="square" lIns="91440" tIns="45720" rIns="91440" bIns="45720">
            <a:spAutoFit/>
          </a:bodyPr>
          <a:lstStyle/>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PRINCIPIO </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ACUSATORIO</a:t>
            </a:r>
          </a:p>
        </p:txBody>
      </p:sp>
      <p:pic>
        <p:nvPicPr>
          <p:cNvPr id="5" name="Imagen 4"/>
          <p:cNvPicPr>
            <a:picLocks noChangeAspect="1"/>
          </p:cNvPicPr>
          <p:nvPr/>
        </p:nvPicPr>
        <p:blipFill>
          <a:blip r:embed="rId2"/>
          <a:stretch>
            <a:fillRect/>
          </a:stretch>
        </p:blipFill>
        <p:spPr>
          <a:xfrm>
            <a:off x="4914163" y="4025693"/>
            <a:ext cx="1633870" cy="1639966"/>
          </a:xfrm>
          <a:prstGeom prst="rect">
            <a:avLst/>
          </a:prstGeom>
        </p:spPr>
      </p:pic>
    </p:spTree>
    <p:extLst>
      <p:ext uri="{BB962C8B-B14F-4D97-AF65-F5344CB8AC3E}">
        <p14:creationId xmlns:p14="http://schemas.microsoft.com/office/powerpoint/2010/main" val="2851915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CuadroTexto 1"/>
          <p:cNvSpPr txBox="1"/>
          <p:nvPr/>
        </p:nvSpPr>
        <p:spPr>
          <a:xfrm>
            <a:off x="2730321" y="978794"/>
            <a:ext cx="4443211" cy="1569660"/>
          </a:xfrm>
          <a:prstGeom prst="rect">
            <a:avLst/>
          </a:prstGeom>
          <a:noFill/>
        </p:spPr>
        <p:txBody>
          <a:bodyPr wrap="square" rtlCol="0">
            <a:spAutoFit/>
          </a:bodyPr>
          <a:lstStyle/>
          <a:p>
            <a:pPr algn="ctr"/>
            <a:endParaRPr lang="es-PE" sz="3200" b="1" dirty="0">
              <a:solidFill>
                <a:srgbClr val="FF0000"/>
              </a:solidFill>
            </a:endParaRPr>
          </a:p>
          <a:p>
            <a:pPr algn="ctr"/>
            <a:r>
              <a:rPr lang="es-PE" sz="3200" b="1" dirty="0">
                <a:solidFill>
                  <a:srgbClr val="FF0000"/>
                </a:solidFill>
              </a:rPr>
              <a:t>Concepto de Proceso Inmediato</a:t>
            </a:r>
          </a:p>
        </p:txBody>
      </p:sp>
      <p:sp>
        <p:nvSpPr>
          <p:cNvPr id="3" name="Rectángulo 2"/>
          <p:cNvSpPr/>
          <p:nvPr/>
        </p:nvSpPr>
        <p:spPr>
          <a:xfrm>
            <a:off x="1429555" y="2975020"/>
            <a:ext cx="8229600" cy="2677656"/>
          </a:xfrm>
          <a:prstGeom prst="rect">
            <a:avLst/>
          </a:prstGeom>
        </p:spPr>
        <p:txBody>
          <a:bodyPr wrap="square">
            <a:spAutoFit/>
          </a:bodyPr>
          <a:lstStyle/>
          <a:p>
            <a:pPr algn="just"/>
            <a:r>
              <a:rPr lang="es-PE" sz="2800" dirty="0"/>
              <a:t>El denominado Proceso Inmediato es un tipo de proceso especial, que bajo ciertos presupuestos específicamente previstos en la ley, permiten abreviar el proceso penal, suprimiendo la etapa de “Investigación Preparatoria” y la “etapa intermedia” propias del proceso penal común. </a:t>
            </a:r>
          </a:p>
        </p:txBody>
      </p:sp>
    </p:spTree>
    <p:extLst>
      <p:ext uri="{BB962C8B-B14F-4D97-AF65-F5344CB8AC3E}">
        <p14:creationId xmlns:p14="http://schemas.microsoft.com/office/powerpoint/2010/main" val="88556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Elipse 1"/>
          <p:cNvSpPr/>
          <p:nvPr/>
        </p:nvSpPr>
        <p:spPr>
          <a:xfrm>
            <a:off x="824248" y="3116688"/>
            <a:ext cx="2034862" cy="145531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a:t>Ubicación Normativa</a:t>
            </a:r>
          </a:p>
        </p:txBody>
      </p:sp>
      <p:sp>
        <p:nvSpPr>
          <p:cNvPr id="3" name="Abrir llave 2"/>
          <p:cNvSpPr/>
          <p:nvPr/>
        </p:nvSpPr>
        <p:spPr>
          <a:xfrm>
            <a:off x="3129566" y="2112135"/>
            <a:ext cx="669702" cy="34257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5" name="CuadroTexto 4"/>
          <p:cNvSpPr txBox="1"/>
          <p:nvPr/>
        </p:nvSpPr>
        <p:spPr>
          <a:xfrm>
            <a:off x="4038600" y="1635617"/>
            <a:ext cx="7315200" cy="4093428"/>
          </a:xfrm>
          <a:prstGeom prst="rect">
            <a:avLst/>
          </a:prstGeom>
          <a:noFill/>
        </p:spPr>
        <p:txBody>
          <a:bodyPr wrap="square" rtlCol="0">
            <a:spAutoFit/>
          </a:bodyPr>
          <a:lstStyle/>
          <a:p>
            <a:endParaRPr lang="es-PE" sz="2000" dirty="0"/>
          </a:p>
          <a:p>
            <a:r>
              <a:rPr lang="es-PE" sz="2000" b="1" dirty="0"/>
              <a:t>Art. 446 (Supuesto de Aplicación)</a:t>
            </a:r>
          </a:p>
          <a:p>
            <a:endParaRPr lang="es-PE" sz="2000" b="1" dirty="0"/>
          </a:p>
          <a:p>
            <a:endParaRPr lang="es-PE" sz="2000" b="1" dirty="0"/>
          </a:p>
          <a:p>
            <a:endParaRPr lang="es-PE" sz="2000" b="1" dirty="0"/>
          </a:p>
          <a:p>
            <a:endParaRPr lang="es-PE" sz="2000" b="1" dirty="0"/>
          </a:p>
          <a:p>
            <a:r>
              <a:rPr lang="es-PE" sz="2000" b="1" dirty="0"/>
              <a:t>Art. 447 (Audiencia Única de Incoación del proceso inmediato en caso de flagrancia delictiva</a:t>
            </a:r>
          </a:p>
          <a:p>
            <a:endParaRPr lang="es-PE" sz="2000" b="1" dirty="0"/>
          </a:p>
          <a:p>
            <a:endParaRPr lang="es-PE" sz="2000" b="1" dirty="0"/>
          </a:p>
          <a:p>
            <a:endParaRPr lang="es-PE" sz="2000" b="1" dirty="0"/>
          </a:p>
          <a:p>
            <a:endParaRPr lang="es-PE" sz="2000" b="1" dirty="0"/>
          </a:p>
          <a:p>
            <a:r>
              <a:rPr lang="es-PE" sz="2000" b="1" dirty="0"/>
              <a:t>Art. 448 (Audiencia única de Juicio Inmediato)</a:t>
            </a:r>
          </a:p>
        </p:txBody>
      </p:sp>
    </p:spTree>
    <p:extLst>
      <p:ext uri="{BB962C8B-B14F-4D97-AF65-F5344CB8AC3E}">
        <p14:creationId xmlns:p14="http://schemas.microsoft.com/office/powerpoint/2010/main" val="3323079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Rectángulo 1"/>
          <p:cNvSpPr/>
          <p:nvPr/>
        </p:nvSpPr>
        <p:spPr>
          <a:xfrm>
            <a:off x="1378039" y="1931830"/>
            <a:ext cx="9216956" cy="1754326"/>
          </a:xfrm>
          <a:prstGeom prst="rect">
            <a:avLst/>
          </a:prstGeom>
          <a:noFill/>
        </p:spPr>
        <p:txBody>
          <a:bodyPr wrap="square" lIns="91440" tIns="45720" rIns="91440" bIns="45720">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Presupuestos para </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Incoar Proceso Inmediato</a:t>
            </a:r>
          </a:p>
        </p:txBody>
      </p:sp>
    </p:spTree>
    <p:extLst>
      <p:ext uri="{BB962C8B-B14F-4D97-AF65-F5344CB8AC3E}">
        <p14:creationId xmlns:p14="http://schemas.microsoft.com/office/powerpoint/2010/main" val="3255054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67425" y="2807593"/>
            <a:ext cx="1893194" cy="145531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dirty="0"/>
              <a:t>ARTÍCULO</a:t>
            </a:r>
          </a:p>
          <a:p>
            <a:pPr algn="ctr"/>
            <a:r>
              <a:rPr lang="es-PE" dirty="0"/>
              <a:t>446°</a:t>
            </a:r>
          </a:p>
        </p:txBody>
      </p:sp>
      <p:sp>
        <p:nvSpPr>
          <p:cNvPr id="3" name="Flecha derecha 2"/>
          <p:cNvSpPr/>
          <p:nvPr/>
        </p:nvSpPr>
        <p:spPr>
          <a:xfrm>
            <a:off x="2215165" y="3387144"/>
            <a:ext cx="1571223" cy="3219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CuadroTexto 3"/>
          <p:cNvSpPr txBox="1"/>
          <p:nvPr/>
        </p:nvSpPr>
        <p:spPr>
          <a:xfrm>
            <a:off x="2060619" y="2588654"/>
            <a:ext cx="1841681" cy="646331"/>
          </a:xfrm>
          <a:prstGeom prst="rect">
            <a:avLst/>
          </a:prstGeom>
          <a:noFill/>
        </p:spPr>
        <p:txBody>
          <a:bodyPr wrap="square" rtlCol="0">
            <a:spAutoFit/>
          </a:bodyPr>
          <a:lstStyle/>
          <a:p>
            <a:r>
              <a:rPr lang="es-PE" dirty="0"/>
              <a:t>Supuestos de Aplicación</a:t>
            </a:r>
          </a:p>
        </p:txBody>
      </p:sp>
      <p:sp>
        <p:nvSpPr>
          <p:cNvPr id="5" name="Rectángulo redondeado 4"/>
          <p:cNvSpPr/>
          <p:nvPr/>
        </p:nvSpPr>
        <p:spPr>
          <a:xfrm>
            <a:off x="5639331" y="978796"/>
            <a:ext cx="4121240" cy="133940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PE"/>
          </a:p>
        </p:txBody>
      </p:sp>
      <p:sp>
        <p:nvSpPr>
          <p:cNvPr id="6" name="Rectángulo redondeado 5"/>
          <p:cNvSpPr/>
          <p:nvPr/>
        </p:nvSpPr>
        <p:spPr>
          <a:xfrm>
            <a:off x="5537910" y="2704564"/>
            <a:ext cx="4213539" cy="136516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PE"/>
          </a:p>
        </p:txBody>
      </p:sp>
      <p:sp>
        <p:nvSpPr>
          <p:cNvPr id="7" name="Rectángulo redondeado 6"/>
          <p:cNvSpPr/>
          <p:nvPr/>
        </p:nvSpPr>
        <p:spPr>
          <a:xfrm>
            <a:off x="5540055" y="4456089"/>
            <a:ext cx="4319792" cy="170021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PE"/>
          </a:p>
        </p:txBody>
      </p:sp>
      <p:sp>
        <p:nvSpPr>
          <p:cNvPr id="8" name="CuadroTexto 7"/>
          <p:cNvSpPr txBox="1"/>
          <p:nvPr/>
        </p:nvSpPr>
        <p:spPr>
          <a:xfrm>
            <a:off x="6065948" y="1107583"/>
            <a:ext cx="3490175" cy="646331"/>
          </a:xfrm>
          <a:prstGeom prst="rect">
            <a:avLst/>
          </a:prstGeom>
          <a:noFill/>
        </p:spPr>
        <p:txBody>
          <a:bodyPr wrap="square" rtlCol="0">
            <a:spAutoFit/>
          </a:bodyPr>
          <a:lstStyle/>
          <a:p>
            <a:pPr algn="just"/>
            <a:r>
              <a:rPr lang="es-PE" dirty="0"/>
              <a:t>El imputado ha sido detenido en flagrancia delictiva</a:t>
            </a:r>
          </a:p>
        </p:txBody>
      </p:sp>
      <p:sp>
        <p:nvSpPr>
          <p:cNvPr id="9" name="CuadroTexto 8"/>
          <p:cNvSpPr txBox="1"/>
          <p:nvPr/>
        </p:nvSpPr>
        <p:spPr>
          <a:xfrm>
            <a:off x="5795494" y="2807593"/>
            <a:ext cx="3593205" cy="923330"/>
          </a:xfrm>
          <a:prstGeom prst="rect">
            <a:avLst/>
          </a:prstGeom>
          <a:noFill/>
        </p:spPr>
        <p:txBody>
          <a:bodyPr wrap="square" rtlCol="0">
            <a:spAutoFit/>
          </a:bodyPr>
          <a:lstStyle/>
          <a:p>
            <a:pPr algn="just"/>
            <a:r>
              <a:rPr lang="es-PE" dirty="0"/>
              <a:t>El imputado a confesado la comisión del delito en los términos del artículo 160</a:t>
            </a:r>
          </a:p>
        </p:txBody>
      </p:sp>
      <p:sp>
        <p:nvSpPr>
          <p:cNvPr id="10" name="CuadroTexto 9"/>
          <p:cNvSpPr txBox="1"/>
          <p:nvPr/>
        </p:nvSpPr>
        <p:spPr>
          <a:xfrm>
            <a:off x="5630208" y="4456089"/>
            <a:ext cx="4121241" cy="1477328"/>
          </a:xfrm>
          <a:prstGeom prst="rect">
            <a:avLst/>
          </a:prstGeom>
          <a:noFill/>
        </p:spPr>
        <p:txBody>
          <a:bodyPr wrap="square" rtlCol="0">
            <a:spAutoFit/>
          </a:bodyPr>
          <a:lstStyle/>
          <a:p>
            <a:pPr algn="just"/>
            <a:r>
              <a:rPr lang="es-PE" dirty="0"/>
              <a:t>Los elementos de convicción acumulados durante las diligencias preliminares, previo interrogatorio del imputado sean evidentes </a:t>
            </a:r>
          </a:p>
        </p:txBody>
      </p:sp>
      <p:sp>
        <p:nvSpPr>
          <p:cNvPr id="11" name="Abrir llave 10"/>
          <p:cNvSpPr/>
          <p:nvPr/>
        </p:nvSpPr>
        <p:spPr>
          <a:xfrm>
            <a:off x="3902300" y="1532586"/>
            <a:ext cx="991672" cy="40182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2789545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Rectángulo 1"/>
          <p:cNvSpPr/>
          <p:nvPr/>
        </p:nvSpPr>
        <p:spPr>
          <a:xfrm>
            <a:off x="1646518" y="2967335"/>
            <a:ext cx="8898975" cy="1754326"/>
          </a:xfrm>
          <a:prstGeom prst="rect">
            <a:avLst/>
          </a:prstGeom>
          <a:noFill/>
        </p:spPr>
        <p:txBody>
          <a:bodyPr wrap="none" lIns="91440" tIns="45720" rIns="91440" bIns="45720">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TRÁMITE DEL PROCESO</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INMEDIATO</a:t>
            </a:r>
          </a:p>
        </p:txBody>
      </p:sp>
    </p:spTree>
    <p:extLst>
      <p:ext uri="{BB962C8B-B14F-4D97-AF65-F5344CB8AC3E}">
        <p14:creationId xmlns:p14="http://schemas.microsoft.com/office/powerpoint/2010/main" val="3903953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PE"/>
              <a:t>Sergio Chávez Panduro</a:t>
            </a:r>
          </a:p>
        </p:txBody>
      </p:sp>
      <p:sp>
        <p:nvSpPr>
          <p:cNvPr id="2" name="Rectángulo 1"/>
          <p:cNvSpPr/>
          <p:nvPr/>
        </p:nvSpPr>
        <p:spPr>
          <a:xfrm>
            <a:off x="1120462" y="1558344"/>
            <a:ext cx="9028090" cy="3847207"/>
          </a:xfrm>
          <a:prstGeom prst="rect">
            <a:avLst/>
          </a:prstGeom>
        </p:spPr>
        <p:txBody>
          <a:bodyPr wrap="square">
            <a:spAutoFit/>
          </a:bodyPr>
          <a:lstStyle/>
          <a:p>
            <a:pPr algn="ctr"/>
            <a:r>
              <a:rPr lang="es-PE" sz="2800" dirty="0">
                <a:solidFill>
                  <a:srgbClr val="FF0000"/>
                </a:solidFill>
              </a:rPr>
              <a:t>ETAPA PRE-AUDIENCIA ÚNICA DE INCOACIÓN </a:t>
            </a:r>
          </a:p>
          <a:p>
            <a:pPr algn="just"/>
            <a:endParaRPr lang="es-PE" dirty="0"/>
          </a:p>
          <a:p>
            <a:pPr marL="342900" indent="-342900" algn="just">
              <a:buAutoNum type="arabicPeriod"/>
            </a:pPr>
            <a:r>
              <a:rPr lang="es-PE" dirty="0"/>
              <a:t>Una vez finalizada las Diligencias Preliminares o hasta 30 días después de haber FIP el fiscal formulará requerimiento ante el JIP, conforme a lo establecido en el inc. 2 del artículo 336º del CPP.</a:t>
            </a:r>
          </a:p>
          <a:p>
            <a:pPr algn="just"/>
            <a:endParaRPr lang="es-PE" dirty="0"/>
          </a:p>
          <a:p>
            <a:pPr marL="342900" indent="-342900" algn="just">
              <a:buAutoNum type="arabicPeriod"/>
            </a:pPr>
            <a:r>
              <a:rPr lang="es-PE" dirty="0"/>
              <a:t>AL QUE DEBERA ACOMPAÑAR </a:t>
            </a:r>
          </a:p>
          <a:p>
            <a:pPr marL="342900" indent="-342900" algn="just">
              <a:buAutoNum type="arabicPeriod"/>
            </a:pPr>
            <a:r>
              <a:rPr lang="es-PE" dirty="0"/>
              <a:t>La carpeta fiscal. </a:t>
            </a:r>
          </a:p>
          <a:p>
            <a:pPr marL="342900" indent="-342900" algn="just">
              <a:buAutoNum type="arabicPeriod"/>
            </a:pPr>
            <a:r>
              <a:rPr lang="es-PE" dirty="0"/>
              <a:t>Solicitar las medidas de coerción respectivas.</a:t>
            </a:r>
          </a:p>
          <a:p>
            <a:pPr marL="342900" indent="-342900" algn="just">
              <a:buAutoNum type="arabicPeriod"/>
            </a:pPr>
            <a:r>
              <a:rPr lang="es-PE" dirty="0"/>
              <a:t> El requerimiento será puesto en conocimiento de las partes en el plazo de 3 días para su pronunciamiento. </a:t>
            </a:r>
          </a:p>
          <a:p>
            <a:pPr marL="342900" indent="-342900" algn="just">
              <a:buAutoNum type="arabicPeriod"/>
            </a:pPr>
            <a:r>
              <a:rPr lang="es-PE" dirty="0"/>
              <a:t> El JIP, al término del plazo anterior, dentro de las 48 horas posteriores, deberá realizar la AUDIENCIA ÚNICA DE INCOACIÓN para determinar la procedencia del proceso inmediato.</a:t>
            </a:r>
          </a:p>
        </p:txBody>
      </p:sp>
    </p:spTree>
    <p:extLst>
      <p:ext uri="{BB962C8B-B14F-4D97-AF65-F5344CB8AC3E}">
        <p14:creationId xmlns:p14="http://schemas.microsoft.com/office/powerpoint/2010/main" val="3762271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12140" y="2124635"/>
            <a:ext cx="5836025" cy="1640541"/>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a:t>LA ADECUADA APLICACIÓN DEL PROCESO INME</a:t>
            </a:r>
          </a:p>
          <a:p>
            <a:pPr algn="ctr"/>
            <a:r>
              <a:rPr lang="es-PE" dirty="0"/>
              <a:t>DIATO AYUDARIA A REDUCIR LA SOBRECARGA</a:t>
            </a:r>
          </a:p>
          <a:p>
            <a:pPr algn="ctr"/>
            <a:r>
              <a:rPr lang="es-PE" dirty="0"/>
              <a:t>LABORAL</a:t>
            </a:r>
          </a:p>
        </p:txBody>
      </p:sp>
    </p:spTree>
    <p:extLst>
      <p:ext uri="{BB962C8B-B14F-4D97-AF65-F5344CB8AC3E}">
        <p14:creationId xmlns:p14="http://schemas.microsoft.com/office/powerpoint/2010/main" val="2886989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53803" y="2279561"/>
            <a:ext cx="7579763" cy="2585323"/>
          </a:xfrm>
          <a:prstGeom prst="rect">
            <a:avLst/>
          </a:prstGeom>
          <a:noFill/>
        </p:spPr>
        <p:txBody>
          <a:bodyPr wrap="square" lIns="91440" tIns="45720" rIns="91440" bIns="45720">
            <a:spAutoFit/>
          </a:bodyPr>
          <a:lstStyle/>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SUJETOS PROCESALES </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INTERVINIENTES EN EL </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PROCESO PENAL</a:t>
            </a:r>
          </a:p>
        </p:txBody>
      </p:sp>
    </p:spTree>
    <p:extLst>
      <p:ext uri="{BB962C8B-B14F-4D97-AF65-F5344CB8AC3E}">
        <p14:creationId xmlns:p14="http://schemas.microsoft.com/office/powerpoint/2010/main" val="1445007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89212" y="1390919"/>
            <a:ext cx="6760849" cy="258532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endParaRPr lang="es-ES" sz="5400" b="1" cap="none" spc="0" dirty="0">
              <a:ln/>
              <a:solidFill>
                <a:schemeClr val="accent3"/>
              </a:solidFill>
              <a:effectLst/>
            </a:endParaRPr>
          </a:p>
          <a:p>
            <a:pPr algn="ctr"/>
            <a:r>
              <a:rPr lang="es-ES" sz="5400" b="1" cap="none" spc="0" dirty="0">
                <a:ln/>
                <a:solidFill>
                  <a:schemeClr val="accent3"/>
                </a:solidFill>
                <a:effectLst/>
              </a:rPr>
              <a:t>MINISTERIO PÚBLICO</a:t>
            </a:r>
          </a:p>
          <a:p>
            <a:pPr algn="ctr"/>
            <a:endParaRPr lang="es-ES" sz="5400" b="1" cap="none" spc="0" dirty="0">
              <a:ln/>
              <a:solidFill>
                <a:schemeClr val="accent3"/>
              </a:solidFill>
              <a:effectLst/>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1641" y="3438658"/>
            <a:ext cx="2808717" cy="1513268"/>
          </a:xfrm>
          <a:prstGeom prst="rect">
            <a:avLst/>
          </a:prstGeom>
        </p:spPr>
      </p:pic>
      <p:sp>
        <p:nvSpPr>
          <p:cNvPr id="6" name="Marcador de pie de página 5"/>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440132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2135640" y="1412640"/>
            <a:ext cx="1438920" cy="173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nSpc>
                <a:spcPct val="100000"/>
              </a:lnSpc>
            </a:pPr>
            <a:r>
              <a:rPr lang="es-ES" spc="-1" dirty="0">
                <a:solidFill>
                  <a:srgbClr val="000000"/>
                </a:solidFill>
                <a:latin typeface="Corbel"/>
                <a:ea typeface="DejaVu Sans"/>
              </a:rPr>
              <a:t>Titular de la Acción Penal</a:t>
            </a:r>
          </a:p>
          <a:p>
            <a:pPr>
              <a:lnSpc>
                <a:spcPct val="100000"/>
              </a:lnSpc>
            </a:pPr>
            <a:r>
              <a:rPr lang="es-ES" spc="-1" dirty="0">
                <a:solidFill>
                  <a:srgbClr val="000000"/>
                </a:solidFill>
                <a:latin typeface="Corbel"/>
                <a:ea typeface="DejaVu Sans"/>
              </a:rPr>
              <a:t>(Art.60)</a:t>
            </a:r>
            <a:endParaRPr lang="es-ES" spc="-1" dirty="0">
              <a:latin typeface="Arial"/>
            </a:endParaRPr>
          </a:p>
        </p:txBody>
      </p:sp>
      <p:sp>
        <p:nvSpPr>
          <p:cNvPr id="151" name="CustomShape 2"/>
          <p:cNvSpPr/>
          <p:nvPr/>
        </p:nvSpPr>
        <p:spPr>
          <a:xfrm>
            <a:off x="4031562" y="1412640"/>
            <a:ext cx="604831" cy="4321080"/>
          </a:xfrm>
          <a:prstGeom prst="leftBrace">
            <a:avLst>
              <a:gd name="adj1" fmla="val 8333"/>
              <a:gd name="adj2" fmla="val 50000"/>
            </a:avLst>
          </a:prstGeom>
          <a:noFill/>
          <a:ln>
            <a:round/>
          </a:ln>
          <a:effectLst>
            <a:outerShdw blurRad="38100" dist="25560" dir="5400000" rotWithShape="0">
              <a:srgbClr val="000000">
                <a:alpha val="45000"/>
              </a:srgbClr>
            </a:outerShdw>
          </a:effectLst>
        </p:spPr>
        <p:style>
          <a:lnRef idx="3">
            <a:schemeClr val="accent1"/>
          </a:lnRef>
          <a:fillRef idx="0">
            <a:schemeClr val="accent1"/>
          </a:fillRef>
          <a:effectRef idx="2">
            <a:schemeClr val="accent1"/>
          </a:effectRef>
          <a:fontRef idx="minor"/>
        </p:style>
      </p:sp>
      <p:sp>
        <p:nvSpPr>
          <p:cNvPr id="152" name="CustomShape 3"/>
          <p:cNvSpPr/>
          <p:nvPr/>
        </p:nvSpPr>
        <p:spPr>
          <a:xfrm>
            <a:off x="4636393" y="1687132"/>
            <a:ext cx="6143224" cy="40465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1.- EL Ministerio Público es el titular del ejercicio de la Acción Penal en los delitos y tiene el deber de la carga de la prueba . Asume la conducción de la investigación desde su inicio. </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2.- El Ministerio Público esta obligado a actuar con objetividad, indagando los hechos constitutivos de delitos.</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3.- Los actos de investigación que practica el Ministerio Público o la Policía Nacional no tienen carácter jurisdiccional</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4.- El Ministerio Publio en el ejercicio de sus funciones debe tener en cuenta la organización administrativa y funcional de la Policía Nacional de conformidad con sus leyes y reglamentos </a:t>
            </a:r>
            <a:endParaRPr lang="es-ES" spc="-1" dirty="0">
              <a:latin typeface="Arial"/>
            </a:endParaRPr>
          </a:p>
        </p:txBody>
      </p:sp>
      <p:pic>
        <p:nvPicPr>
          <p:cNvPr id="153" name="Imagen 6"/>
          <p:cNvPicPr/>
          <p:nvPr/>
        </p:nvPicPr>
        <p:blipFill>
          <a:blip r:embed="rId2"/>
          <a:stretch/>
        </p:blipFill>
        <p:spPr>
          <a:xfrm>
            <a:off x="2019730" y="3716264"/>
            <a:ext cx="1438920" cy="1382400"/>
          </a:xfrm>
          <a:prstGeom prst="rect">
            <a:avLst/>
          </a:prstGeom>
          <a:ln>
            <a:noFill/>
          </a:ln>
        </p:spPr>
      </p:pic>
      <p:sp>
        <p:nvSpPr>
          <p:cNvPr id="2" name="Marcador de pie de página 1"/>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259188649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713668" y="1725768"/>
            <a:ext cx="6555346" cy="3526551"/>
          </a:xfrm>
          <a:prstGeom prst="rect">
            <a:avLst/>
          </a:prstGeom>
        </p:spPr>
        <p:txBody>
          <a:bodyPr wrap="square">
            <a:spAutoFit/>
          </a:bodyPr>
          <a:lstStyle/>
          <a:p>
            <a:pPr algn="just"/>
            <a:r>
              <a:rPr lang="es-PE" sz="2800" dirty="0"/>
              <a:t>Esta previsto por el inciso 1 del art. 356" «El juicio es la etapa principal del proceso. Se realiza sobre la base de la acusación, sin perjuicio de las garantías procesales reconocidas por la Constitución y los Tratados de Derecho Internacional de Derechos Humanos aprobados y ratificados por el Perú»</a:t>
            </a:r>
          </a:p>
        </p:txBody>
      </p:sp>
      <p:sp>
        <p:nvSpPr>
          <p:cNvPr id="5" name="Elipse 4"/>
          <p:cNvSpPr/>
          <p:nvPr/>
        </p:nvSpPr>
        <p:spPr>
          <a:xfrm>
            <a:off x="2009104" y="2861763"/>
            <a:ext cx="1893195" cy="125455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a:t>Principio Acusatorio</a:t>
            </a:r>
          </a:p>
        </p:txBody>
      </p:sp>
      <p:sp>
        <p:nvSpPr>
          <p:cNvPr id="6" name="Abrir llave 5"/>
          <p:cNvSpPr/>
          <p:nvPr/>
        </p:nvSpPr>
        <p:spPr>
          <a:xfrm>
            <a:off x="4301544" y="1725768"/>
            <a:ext cx="656822" cy="352655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1157328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1133341" y="3039414"/>
            <a:ext cx="2729579" cy="5101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pc="-1" dirty="0">
                <a:solidFill>
                  <a:srgbClr val="0070C0"/>
                </a:solidFill>
                <a:latin typeface="Corbel"/>
                <a:ea typeface="DejaVu Sans"/>
              </a:rPr>
              <a:t>MINISTERIO PÚBLICO </a:t>
            </a:r>
            <a:endParaRPr lang="es-ES" spc="-1" dirty="0">
              <a:latin typeface="Arial"/>
            </a:endParaRPr>
          </a:p>
          <a:p>
            <a:pPr algn="ctr">
              <a:lnSpc>
                <a:spcPct val="100000"/>
              </a:lnSpc>
            </a:pPr>
            <a:r>
              <a:rPr lang="es-ES" spc="-1" dirty="0">
                <a:solidFill>
                  <a:srgbClr val="000000"/>
                </a:solidFill>
                <a:latin typeface="Corbel"/>
                <a:ea typeface="DejaVu Sans"/>
              </a:rPr>
              <a:t>(Art. 60 CPP)</a:t>
            </a:r>
            <a:endParaRPr lang="es-ES" spc="-1" dirty="0">
              <a:latin typeface="Arial"/>
            </a:endParaRPr>
          </a:p>
        </p:txBody>
      </p:sp>
      <p:sp>
        <p:nvSpPr>
          <p:cNvPr id="158" name="CustomShape 2"/>
          <p:cNvSpPr/>
          <p:nvPr/>
        </p:nvSpPr>
        <p:spPr>
          <a:xfrm>
            <a:off x="3647460" y="3311820"/>
            <a:ext cx="430920" cy="2149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59" name="CustomShape 3"/>
          <p:cNvSpPr/>
          <p:nvPr/>
        </p:nvSpPr>
        <p:spPr>
          <a:xfrm>
            <a:off x="4158023" y="2964090"/>
            <a:ext cx="1345805" cy="3798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s-ES" spc="-1" dirty="0">
              <a:latin typeface="Arial"/>
            </a:endParaRPr>
          </a:p>
          <a:p>
            <a:pPr>
              <a:lnSpc>
                <a:spcPct val="100000"/>
              </a:lnSpc>
            </a:pPr>
            <a:r>
              <a:rPr lang="es-ES" spc="-1" dirty="0">
                <a:solidFill>
                  <a:srgbClr val="000000"/>
                </a:solidFill>
                <a:latin typeface="Corbel"/>
                <a:ea typeface="DejaVu Sans"/>
              </a:rPr>
              <a:t>Funciones</a:t>
            </a:r>
            <a:endParaRPr lang="es-ES" spc="-1" dirty="0">
              <a:latin typeface="Arial"/>
            </a:endParaRPr>
          </a:p>
        </p:txBody>
      </p:sp>
      <p:sp>
        <p:nvSpPr>
          <p:cNvPr id="160" name="CustomShape 4"/>
          <p:cNvSpPr/>
          <p:nvPr/>
        </p:nvSpPr>
        <p:spPr>
          <a:xfrm>
            <a:off x="5325725" y="1781828"/>
            <a:ext cx="540027" cy="3335196"/>
          </a:xfrm>
          <a:prstGeom prst="leftBrace">
            <a:avLst>
              <a:gd name="adj1" fmla="val 8333"/>
              <a:gd name="adj2" fmla="val 50000"/>
            </a:avLst>
          </a:prstGeom>
          <a:noFill/>
          <a:ln>
            <a:solidFill>
              <a:srgbClr val="2F91B8"/>
            </a:solidFill>
            <a:round/>
          </a:ln>
        </p:spPr>
        <p:style>
          <a:lnRef idx="1">
            <a:schemeClr val="accent1"/>
          </a:lnRef>
          <a:fillRef idx="0">
            <a:schemeClr val="accent1"/>
          </a:fillRef>
          <a:effectRef idx="0">
            <a:schemeClr val="accent1"/>
          </a:effectRef>
          <a:fontRef idx="minor"/>
        </p:style>
      </p:sp>
      <p:sp>
        <p:nvSpPr>
          <p:cNvPr id="161" name="CustomShape 5"/>
          <p:cNvSpPr/>
          <p:nvPr/>
        </p:nvSpPr>
        <p:spPr>
          <a:xfrm>
            <a:off x="5865752" y="1893194"/>
            <a:ext cx="4117528" cy="36655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4760" algn="just">
              <a:buClr>
                <a:srgbClr val="000000"/>
              </a:buClr>
              <a:buFont typeface="Wingdings" charset="2"/>
              <a:buChar char=""/>
            </a:pPr>
            <a:r>
              <a:rPr lang="es-ES" spc="-1" dirty="0">
                <a:solidFill>
                  <a:srgbClr val="000000"/>
                </a:solidFill>
                <a:latin typeface="Corbel"/>
                <a:ea typeface="DejaVu Sans"/>
              </a:rPr>
              <a:t>El Ministerio Público es el titular del ejercicio de la acción penal. Actúa de oficio, a instancia de la víctima, por acción popular o por noticia policial.</a:t>
            </a:r>
            <a:endParaRPr lang="es-ES" spc="-1" dirty="0">
              <a:latin typeface="Arial"/>
            </a:endParaRPr>
          </a:p>
          <a:p>
            <a:pPr algn="just">
              <a:lnSpc>
                <a:spcPct val="100000"/>
              </a:lnSpc>
            </a:pPr>
            <a:endParaRPr lang="es-ES" spc="-1" dirty="0">
              <a:latin typeface="Arial"/>
            </a:endParaRPr>
          </a:p>
          <a:p>
            <a:pPr marL="285840" indent="-284760" algn="just">
              <a:buClr>
                <a:srgbClr val="000000"/>
              </a:buClr>
              <a:buFont typeface="Wingdings" charset="2"/>
              <a:buChar char=""/>
            </a:pPr>
            <a:r>
              <a:rPr lang="es-ES" spc="-1" dirty="0">
                <a:solidFill>
                  <a:srgbClr val="000000"/>
                </a:solidFill>
                <a:latin typeface="Corbel"/>
                <a:ea typeface="DejaVu Sans"/>
              </a:rPr>
              <a:t>El Fisca conduce desde su inicio la investigación del delito. Con tal propósito la Policía Nacional está obligada a cumplir los mandatos del Ministerio Público en el ámbito de su función</a:t>
            </a: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p:txBody>
      </p:sp>
      <p:pic>
        <p:nvPicPr>
          <p:cNvPr id="162" name="Imagen 8"/>
          <p:cNvPicPr/>
          <p:nvPr/>
        </p:nvPicPr>
        <p:blipFill>
          <a:blip r:embed="rId2"/>
          <a:stretch/>
        </p:blipFill>
        <p:spPr>
          <a:xfrm>
            <a:off x="1905752" y="3803744"/>
            <a:ext cx="1366920" cy="1313280"/>
          </a:xfrm>
          <a:prstGeom prst="rect">
            <a:avLst/>
          </a:prstGeom>
          <a:ln>
            <a:noFill/>
          </a:ln>
        </p:spPr>
      </p:pic>
      <p:sp>
        <p:nvSpPr>
          <p:cNvPr id="2" name="Marcador de pie de página 1"/>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341318089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Imagen 3"/>
          <p:cNvPicPr/>
          <p:nvPr/>
        </p:nvPicPr>
        <p:blipFill>
          <a:blip r:embed="rId2"/>
          <a:stretch/>
        </p:blipFill>
        <p:spPr>
          <a:xfrm>
            <a:off x="1618850" y="3369032"/>
            <a:ext cx="1078920" cy="1036440"/>
          </a:xfrm>
          <a:prstGeom prst="rect">
            <a:avLst/>
          </a:prstGeom>
          <a:ln>
            <a:noFill/>
          </a:ln>
        </p:spPr>
      </p:pic>
      <p:sp>
        <p:nvSpPr>
          <p:cNvPr id="164" name="CustomShape 1"/>
          <p:cNvSpPr/>
          <p:nvPr/>
        </p:nvSpPr>
        <p:spPr>
          <a:xfrm>
            <a:off x="669701" y="2653048"/>
            <a:ext cx="2977219" cy="6085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pc="-1" dirty="0">
                <a:solidFill>
                  <a:srgbClr val="0070C0"/>
                </a:solidFill>
                <a:latin typeface="Corbel"/>
                <a:ea typeface="DejaVu Sans"/>
              </a:rPr>
              <a:t>MINISTERIO PÚBLICO </a:t>
            </a:r>
            <a:endParaRPr lang="es-ES" spc="-1" dirty="0">
              <a:latin typeface="Arial"/>
            </a:endParaRPr>
          </a:p>
          <a:p>
            <a:pPr algn="ctr">
              <a:lnSpc>
                <a:spcPct val="100000"/>
              </a:lnSpc>
            </a:pPr>
            <a:r>
              <a:rPr lang="es-ES" spc="-1" dirty="0">
                <a:solidFill>
                  <a:srgbClr val="000000"/>
                </a:solidFill>
                <a:latin typeface="Corbel"/>
                <a:ea typeface="DejaVu Sans"/>
              </a:rPr>
              <a:t>(Art. 61 CPP)</a:t>
            </a:r>
            <a:endParaRPr lang="es-ES" spc="-1" dirty="0">
              <a:latin typeface="Arial"/>
            </a:endParaRPr>
          </a:p>
        </p:txBody>
      </p:sp>
      <p:sp>
        <p:nvSpPr>
          <p:cNvPr id="165" name="CustomShape 2"/>
          <p:cNvSpPr/>
          <p:nvPr/>
        </p:nvSpPr>
        <p:spPr>
          <a:xfrm>
            <a:off x="3430559" y="1455313"/>
            <a:ext cx="732790" cy="4430332"/>
          </a:xfrm>
          <a:prstGeom prst="leftBrace">
            <a:avLst>
              <a:gd name="adj1" fmla="val 8333"/>
              <a:gd name="adj2" fmla="val 50000"/>
            </a:avLst>
          </a:prstGeom>
          <a:noFill/>
          <a:ln>
            <a:round/>
          </a:ln>
          <a:effectLst>
            <a:outerShdw blurRad="38100" dist="25560" dir="5400000" rotWithShape="0">
              <a:srgbClr val="000000">
                <a:alpha val="45000"/>
              </a:srgbClr>
            </a:outerShdw>
          </a:effectLst>
        </p:spPr>
        <p:style>
          <a:lnRef idx="3">
            <a:schemeClr val="accent1"/>
          </a:lnRef>
          <a:fillRef idx="0">
            <a:schemeClr val="accent1"/>
          </a:fillRef>
          <a:effectRef idx="2">
            <a:schemeClr val="accent1"/>
          </a:effectRef>
          <a:fontRef idx="minor"/>
        </p:style>
      </p:sp>
      <p:sp>
        <p:nvSpPr>
          <p:cNvPr id="166" name="CustomShape 3"/>
          <p:cNvSpPr/>
          <p:nvPr/>
        </p:nvSpPr>
        <p:spPr>
          <a:xfrm>
            <a:off x="1352282" y="1638696"/>
            <a:ext cx="2078278" cy="5222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pc="-1" dirty="0">
                <a:solidFill>
                  <a:srgbClr val="7FC1DB"/>
                </a:solidFill>
                <a:latin typeface="Corbel"/>
                <a:ea typeface="DejaVu Sans"/>
              </a:rPr>
              <a:t>Atribuciones y obligaciones </a:t>
            </a:r>
            <a:endParaRPr lang="es-ES" spc="-1" dirty="0">
              <a:latin typeface="Arial"/>
            </a:endParaRPr>
          </a:p>
        </p:txBody>
      </p:sp>
      <p:sp>
        <p:nvSpPr>
          <p:cNvPr id="167" name="CustomShape 4"/>
          <p:cNvSpPr/>
          <p:nvPr/>
        </p:nvSpPr>
        <p:spPr>
          <a:xfrm>
            <a:off x="4163349" y="1690920"/>
            <a:ext cx="7337484" cy="369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1.- El Fiscal actúa en el proceso penal con independencia de criterio. Adecua sus actos a un criterio objetivo, rigiéndose únicamente por la Constitución y  la Ley, sin perjuicio de las Directivas  o instrucciones  de carácter general que el emita el Fiscal de La Nación.</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2.- Conduce la Investigación Preparatoria. Practicará u ordenará practicar los actos de investigación que correspondan </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3.- Interviene permanentemente en todo el desarrollo del proceso m. Tiene legitimación para interponer los recursos y medios de impugnación  que la ley establece.</a:t>
            </a: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45.- Está obligado a apartarse del conocimiento de una investigación cuando este incurso en las causales de inhibición establecidas en el artículo 53°</a:t>
            </a:r>
            <a:endParaRPr lang="es-ES" spc="-1" dirty="0">
              <a:latin typeface="Arial"/>
            </a:endParaRPr>
          </a:p>
        </p:txBody>
      </p:sp>
      <p:sp>
        <p:nvSpPr>
          <p:cNvPr id="2" name="Marcador de pie de página 1"/>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87927454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2318198" y="2560922"/>
            <a:ext cx="1661375" cy="97879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a:t>FISCAL </a:t>
            </a:r>
          </a:p>
        </p:txBody>
      </p:sp>
      <p:sp>
        <p:nvSpPr>
          <p:cNvPr id="3" name="Abrir llave 2"/>
          <p:cNvSpPr/>
          <p:nvPr/>
        </p:nvSpPr>
        <p:spPr>
          <a:xfrm>
            <a:off x="5061397" y="1738647"/>
            <a:ext cx="412124" cy="2511381"/>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PE"/>
          </a:p>
        </p:txBody>
      </p:sp>
      <p:sp>
        <p:nvSpPr>
          <p:cNvPr id="4" name="CuadroTexto 3"/>
          <p:cNvSpPr txBox="1"/>
          <p:nvPr/>
        </p:nvSpPr>
        <p:spPr>
          <a:xfrm>
            <a:off x="5370490" y="1738648"/>
            <a:ext cx="4095481" cy="2246769"/>
          </a:xfrm>
          <a:prstGeom prst="rect">
            <a:avLst/>
          </a:prstGeom>
          <a:noFill/>
        </p:spPr>
        <p:txBody>
          <a:bodyPr wrap="square" rtlCol="0">
            <a:spAutoFit/>
          </a:bodyPr>
          <a:lstStyle/>
          <a:p>
            <a:r>
              <a:rPr lang="es-PE" sz="2800" dirty="0">
                <a:solidFill>
                  <a:srgbClr val="FF0000"/>
                </a:solidFill>
              </a:rPr>
              <a:t>DISPOSICIONES </a:t>
            </a:r>
          </a:p>
          <a:p>
            <a:endParaRPr lang="es-PE" sz="2800" dirty="0">
              <a:solidFill>
                <a:srgbClr val="FF0000"/>
              </a:solidFill>
            </a:endParaRPr>
          </a:p>
          <a:p>
            <a:endParaRPr lang="es-PE" sz="2800" dirty="0">
              <a:solidFill>
                <a:srgbClr val="FF0000"/>
              </a:solidFill>
            </a:endParaRPr>
          </a:p>
          <a:p>
            <a:endParaRPr lang="es-PE" sz="2800" dirty="0">
              <a:solidFill>
                <a:srgbClr val="FF0000"/>
              </a:solidFill>
            </a:endParaRPr>
          </a:p>
          <a:p>
            <a:r>
              <a:rPr lang="es-PE" sz="2800" dirty="0">
                <a:solidFill>
                  <a:srgbClr val="FF0000"/>
                </a:solidFill>
              </a:rPr>
              <a:t>REQUERIMIENTOS </a:t>
            </a:r>
          </a:p>
        </p:txBody>
      </p:sp>
      <p:sp>
        <p:nvSpPr>
          <p:cNvPr id="5" name="CuadroTexto 4"/>
          <p:cNvSpPr txBox="1"/>
          <p:nvPr/>
        </p:nvSpPr>
        <p:spPr>
          <a:xfrm>
            <a:off x="5473521" y="2588654"/>
            <a:ext cx="3206840" cy="461665"/>
          </a:xfrm>
          <a:prstGeom prst="rect">
            <a:avLst/>
          </a:prstGeom>
          <a:noFill/>
        </p:spPr>
        <p:txBody>
          <a:bodyPr wrap="square" rtlCol="0">
            <a:spAutoFit/>
          </a:bodyPr>
          <a:lstStyle/>
          <a:p>
            <a:r>
              <a:rPr lang="es-PE" sz="2400" dirty="0">
                <a:solidFill>
                  <a:schemeClr val="accent6">
                    <a:lumMod val="75000"/>
                  </a:schemeClr>
                </a:solidFill>
              </a:rPr>
              <a:t>PROVIDENCIAS</a:t>
            </a:r>
            <a:r>
              <a:rPr lang="es-PE" dirty="0"/>
              <a:t> </a:t>
            </a:r>
          </a:p>
        </p:txBody>
      </p:sp>
      <p:sp>
        <p:nvSpPr>
          <p:cNvPr id="6" name="Flecha abajo 5"/>
          <p:cNvSpPr/>
          <p:nvPr/>
        </p:nvSpPr>
        <p:spPr>
          <a:xfrm>
            <a:off x="2807594" y="3845573"/>
            <a:ext cx="425003" cy="3634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CuadroTexto 6"/>
          <p:cNvSpPr txBox="1"/>
          <p:nvPr/>
        </p:nvSpPr>
        <p:spPr>
          <a:xfrm>
            <a:off x="2221607" y="4291582"/>
            <a:ext cx="1712889" cy="64633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s-PE" dirty="0"/>
              <a:t>Asistente en Función Fiscal</a:t>
            </a:r>
          </a:p>
        </p:txBody>
      </p:sp>
      <p:sp>
        <p:nvSpPr>
          <p:cNvPr id="8" name="Flecha curvada hacia la derecha 7"/>
          <p:cNvSpPr/>
          <p:nvPr/>
        </p:nvSpPr>
        <p:spPr>
          <a:xfrm>
            <a:off x="1287886" y="4713668"/>
            <a:ext cx="502277" cy="978794"/>
          </a:xfrm>
          <a:prstGeom prst="curv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a:solidFill>
                <a:schemeClr val="tx1"/>
              </a:solidFill>
            </a:endParaRPr>
          </a:p>
        </p:txBody>
      </p:sp>
      <p:sp>
        <p:nvSpPr>
          <p:cNvPr id="9" name="Flecha abajo 8"/>
          <p:cNvSpPr/>
          <p:nvPr/>
        </p:nvSpPr>
        <p:spPr>
          <a:xfrm>
            <a:off x="2923504" y="5062044"/>
            <a:ext cx="309093" cy="296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Rectángulo 9"/>
          <p:cNvSpPr/>
          <p:nvPr/>
        </p:nvSpPr>
        <p:spPr>
          <a:xfrm>
            <a:off x="2063838" y="5425496"/>
            <a:ext cx="2028424" cy="669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Proyectar </a:t>
            </a:r>
          </a:p>
        </p:txBody>
      </p:sp>
      <p:sp>
        <p:nvSpPr>
          <p:cNvPr id="11" name="Marcador de pie de página 10"/>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1094722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1919640" y="2637000"/>
            <a:ext cx="2015280" cy="100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000" b="1" spc="-1">
                <a:solidFill>
                  <a:srgbClr val="002060"/>
                </a:solidFill>
                <a:latin typeface="Corbel"/>
                <a:ea typeface="DejaVu Sans"/>
              </a:rPr>
              <a:t>Disposiciones y requerimientos </a:t>
            </a:r>
            <a:endParaRPr lang="es-ES" sz="2000" spc="-1">
              <a:latin typeface="Arial"/>
            </a:endParaRPr>
          </a:p>
          <a:p>
            <a:pPr>
              <a:lnSpc>
                <a:spcPct val="100000"/>
              </a:lnSpc>
            </a:pPr>
            <a:r>
              <a:rPr lang="es-ES" sz="2000" b="1" spc="-1">
                <a:solidFill>
                  <a:srgbClr val="002060"/>
                </a:solidFill>
                <a:latin typeface="Corbel"/>
                <a:ea typeface="DejaVu Sans"/>
              </a:rPr>
              <a:t>(Art. 64 CPP) </a:t>
            </a:r>
            <a:endParaRPr lang="es-ES" sz="2000" spc="-1">
              <a:latin typeface="Arial"/>
            </a:endParaRPr>
          </a:p>
        </p:txBody>
      </p:sp>
      <p:sp>
        <p:nvSpPr>
          <p:cNvPr id="169" name="CustomShape 2"/>
          <p:cNvSpPr/>
          <p:nvPr/>
        </p:nvSpPr>
        <p:spPr>
          <a:xfrm>
            <a:off x="3791640" y="1783800"/>
            <a:ext cx="1150920" cy="3084120"/>
          </a:xfrm>
          <a:prstGeom prst="leftBrace">
            <a:avLst>
              <a:gd name="adj1" fmla="val 8333"/>
              <a:gd name="adj2" fmla="val 50000"/>
            </a:avLst>
          </a:prstGeom>
          <a:noFill/>
          <a:ln>
            <a:solidFill>
              <a:srgbClr val="2F91B8"/>
            </a:solidFill>
            <a:round/>
          </a:ln>
        </p:spPr>
        <p:style>
          <a:lnRef idx="1">
            <a:schemeClr val="accent1"/>
          </a:lnRef>
          <a:fillRef idx="0">
            <a:schemeClr val="accent1"/>
          </a:fillRef>
          <a:effectRef idx="0">
            <a:schemeClr val="accent1"/>
          </a:effectRef>
          <a:fontRef idx="minor"/>
        </p:style>
      </p:sp>
      <p:sp>
        <p:nvSpPr>
          <p:cNvPr id="170" name="CustomShape 3"/>
          <p:cNvSpPr/>
          <p:nvPr/>
        </p:nvSpPr>
        <p:spPr>
          <a:xfrm>
            <a:off x="4656000" y="1989000"/>
            <a:ext cx="4103280" cy="255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El Ministerio Público formulará sus </a:t>
            </a:r>
            <a:r>
              <a:rPr lang="es-ES" sz="2000" b="1" spc="-1" dirty="0">
                <a:solidFill>
                  <a:srgbClr val="000000"/>
                </a:solidFill>
                <a:latin typeface="Corbel"/>
                <a:ea typeface="DejaVu Sans"/>
              </a:rPr>
              <a:t>Disposiciones, Requerimientos </a:t>
            </a:r>
            <a:r>
              <a:rPr lang="es-ES" spc="-1" dirty="0">
                <a:solidFill>
                  <a:srgbClr val="000000"/>
                </a:solidFill>
                <a:latin typeface="Corbel"/>
                <a:ea typeface="DejaVu Sans"/>
              </a:rPr>
              <a:t>y Conclusiones en forma motivada y específica.</a:t>
            </a:r>
            <a:endParaRPr lang="es-ES" spc="-1" dirty="0">
              <a:latin typeface="Arial"/>
            </a:endParaRPr>
          </a:p>
          <a:p>
            <a:pPr algn="just">
              <a:lnSpc>
                <a:spcPct val="100000"/>
              </a:lnSpc>
            </a:pPr>
            <a:endParaRPr lang="es-ES" spc="-1" dirty="0">
              <a:latin typeface="Arial"/>
            </a:endParaRPr>
          </a:p>
          <a:p>
            <a:pPr algn="just">
              <a:lnSpc>
                <a:spcPct val="100000"/>
              </a:lnSpc>
            </a:pPr>
            <a:endParaRPr lang="es-ES" spc="-1" dirty="0">
              <a:latin typeface="Arial"/>
            </a:endParaRPr>
          </a:p>
          <a:p>
            <a:pPr algn="just">
              <a:lnSpc>
                <a:spcPct val="100000"/>
              </a:lnSpc>
            </a:pPr>
            <a:r>
              <a:rPr lang="es-ES" spc="-1" dirty="0">
                <a:solidFill>
                  <a:srgbClr val="000000"/>
                </a:solidFill>
                <a:latin typeface="Corbel"/>
                <a:ea typeface="DejaVu Sans"/>
              </a:rPr>
              <a:t>Procederá </a:t>
            </a:r>
            <a:r>
              <a:rPr lang="es-ES" b="1" spc="-1" dirty="0">
                <a:solidFill>
                  <a:srgbClr val="000000"/>
                </a:solidFill>
                <a:latin typeface="Corbel"/>
                <a:ea typeface="DejaVu Sans"/>
              </a:rPr>
              <a:t>oralmente</a:t>
            </a:r>
            <a:r>
              <a:rPr lang="es-ES" spc="-1" dirty="0">
                <a:solidFill>
                  <a:srgbClr val="000000"/>
                </a:solidFill>
                <a:latin typeface="Corbel"/>
                <a:ea typeface="DejaVu Sans"/>
              </a:rPr>
              <a:t> en la audiencia y en los debates, y por </a:t>
            </a:r>
            <a:r>
              <a:rPr lang="es-ES" b="1" spc="-1" dirty="0">
                <a:solidFill>
                  <a:srgbClr val="000000"/>
                </a:solidFill>
                <a:latin typeface="Corbel"/>
                <a:ea typeface="DejaVu Sans"/>
              </a:rPr>
              <a:t>escrito</a:t>
            </a:r>
            <a:r>
              <a:rPr lang="es-ES" spc="-1" dirty="0">
                <a:solidFill>
                  <a:srgbClr val="000000"/>
                </a:solidFill>
                <a:latin typeface="Corbel"/>
                <a:ea typeface="DejaVu Sans"/>
              </a:rPr>
              <a:t> en los demás casos. </a:t>
            </a:r>
            <a:endParaRPr lang="es-ES" spc="-1" dirty="0">
              <a:latin typeface="Arial"/>
            </a:endParaRPr>
          </a:p>
        </p:txBody>
      </p:sp>
      <p:pic>
        <p:nvPicPr>
          <p:cNvPr id="171" name="Imagen 6"/>
          <p:cNvPicPr/>
          <p:nvPr/>
        </p:nvPicPr>
        <p:blipFill>
          <a:blip r:embed="rId2"/>
          <a:stretch/>
        </p:blipFill>
        <p:spPr>
          <a:xfrm>
            <a:off x="2207640" y="3985200"/>
            <a:ext cx="1207800" cy="1213200"/>
          </a:xfrm>
          <a:prstGeom prst="rect">
            <a:avLst/>
          </a:prstGeom>
          <a:ln>
            <a:noFill/>
          </a:ln>
        </p:spPr>
      </p:pic>
      <p:sp>
        <p:nvSpPr>
          <p:cNvPr id="2" name="Marcador de pie de página 1"/>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9771502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1442434" y="2408349"/>
            <a:ext cx="3140486" cy="65093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pc="-1">
                <a:solidFill>
                  <a:srgbClr val="276F8C"/>
                </a:solidFill>
                <a:latin typeface="Corbel"/>
                <a:ea typeface="DejaVu Sans"/>
              </a:rPr>
              <a:t>El Poder Coercitivo:</a:t>
            </a:r>
            <a:endParaRPr lang="es-ES" spc="-1">
              <a:latin typeface="Arial"/>
            </a:endParaRPr>
          </a:p>
          <a:p>
            <a:pPr>
              <a:lnSpc>
                <a:spcPct val="100000"/>
              </a:lnSpc>
            </a:pPr>
            <a:r>
              <a:rPr lang="es-ES" spc="-1">
                <a:solidFill>
                  <a:srgbClr val="276F8C"/>
                </a:solidFill>
                <a:latin typeface="Corbel"/>
                <a:ea typeface="DejaVu Sans"/>
              </a:rPr>
              <a:t>Art. 66 del NCPP</a:t>
            </a:r>
            <a:endParaRPr lang="es-ES" spc="-1">
              <a:latin typeface="Arial"/>
            </a:endParaRPr>
          </a:p>
        </p:txBody>
      </p:sp>
      <p:sp>
        <p:nvSpPr>
          <p:cNvPr id="173" name="CustomShape 2"/>
          <p:cNvSpPr/>
          <p:nvPr/>
        </p:nvSpPr>
        <p:spPr>
          <a:xfrm>
            <a:off x="3687426" y="1506828"/>
            <a:ext cx="691391" cy="3799268"/>
          </a:xfrm>
          <a:prstGeom prst="leftBrace">
            <a:avLst>
              <a:gd name="adj1" fmla="val 8333"/>
              <a:gd name="adj2" fmla="val 50000"/>
            </a:avLst>
          </a:prstGeom>
          <a:noFill/>
          <a:ln>
            <a:round/>
          </a:ln>
          <a:effectLst>
            <a:outerShdw blurRad="38100" dist="25560" dir="5400000" rotWithShape="0">
              <a:srgbClr val="000000">
                <a:alpha val="45000"/>
              </a:srgbClr>
            </a:outerShdw>
          </a:effectLst>
        </p:spPr>
        <p:style>
          <a:lnRef idx="3">
            <a:schemeClr val="accent1"/>
          </a:lnRef>
          <a:fillRef idx="0">
            <a:schemeClr val="accent1"/>
          </a:fillRef>
          <a:effectRef idx="2">
            <a:schemeClr val="accent1"/>
          </a:effectRef>
          <a:fontRef idx="minor"/>
        </p:style>
      </p:sp>
      <p:sp>
        <p:nvSpPr>
          <p:cNvPr id="174" name="CustomShape 3"/>
          <p:cNvSpPr/>
          <p:nvPr/>
        </p:nvSpPr>
        <p:spPr>
          <a:xfrm>
            <a:off x="4224271" y="1661374"/>
            <a:ext cx="7083380" cy="262874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400" spc="-1" dirty="0">
                <a:solidFill>
                  <a:srgbClr val="000000"/>
                </a:solidFill>
                <a:latin typeface="Corbel"/>
                <a:ea typeface="DejaVu Sans"/>
              </a:rPr>
              <a:t>1.- En caso de inconcurrencia a una citación debidamente notificada bajo apercibimiento, el Ministerio Público dispondrá la conducción compulsiva del omiso por la Policía Nacional.</a:t>
            </a:r>
            <a:endParaRPr lang="es-ES" sz="2400" spc="-1" dirty="0">
              <a:latin typeface="Arial"/>
            </a:endParaRPr>
          </a:p>
          <a:p>
            <a:pPr algn="just">
              <a:lnSpc>
                <a:spcPct val="100000"/>
              </a:lnSpc>
            </a:pPr>
            <a:endParaRPr lang="es-ES" sz="2400" spc="-1" dirty="0">
              <a:latin typeface="Arial"/>
            </a:endParaRPr>
          </a:p>
          <a:p>
            <a:pPr algn="just">
              <a:lnSpc>
                <a:spcPct val="100000"/>
              </a:lnSpc>
            </a:pPr>
            <a:endParaRPr lang="es-ES" sz="2400" spc="-1" dirty="0">
              <a:latin typeface="Arial"/>
            </a:endParaRPr>
          </a:p>
          <a:p>
            <a:pPr algn="just">
              <a:lnSpc>
                <a:spcPct val="100000"/>
              </a:lnSpc>
            </a:pPr>
            <a:r>
              <a:rPr lang="es-ES" sz="2400" spc="-1" dirty="0">
                <a:solidFill>
                  <a:srgbClr val="000000"/>
                </a:solidFill>
                <a:latin typeface="Corbel"/>
                <a:ea typeface="DejaVu Sans"/>
              </a:rPr>
              <a:t>2.- Realizada la diligencia cuya frustración motivó la medida, o en todo caso, antes de que trascurran 24 horas de ejecutada la orden de fuerza. El fiscal dispondrá su levantamiento, bajo responsabilidad.  </a:t>
            </a:r>
            <a:endParaRPr lang="es-ES" sz="2400" spc="-1" dirty="0">
              <a:latin typeface="Arial"/>
            </a:endParaRPr>
          </a:p>
        </p:txBody>
      </p:sp>
      <p:pic>
        <p:nvPicPr>
          <p:cNvPr id="175" name="Imagen 6"/>
          <p:cNvPicPr/>
          <p:nvPr/>
        </p:nvPicPr>
        <p:blipFill>
          <a:blip r:embed="rId2"/>
          <a:stretch/>
        </p:blipFill>
        <p:spPr>
          <a:xfrm>
            <a:off x="1671392" y="3163208"/>
            <a:ext cx="1294920" cy="1300680"/>
          </a:xfrm>
          <a:prstGeom prst="rect">
            <a:avLst/>
          </a:prstGeom>
          <a:ln>
            <a:noFill/>
          </a:ln>
        </p:spPr>
      </p:pic>
      <p:sp>
        <p:nvSpPr>
          <p:cNvPr id="2" name="Marcador de pie de página 1"/>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61371197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12135" y="1043189"/>
            <a:ext cx="8122922" cy="2585323"/>
          </a:xfrm>
          <a:prstGeom prst="rect">
            <a:avLst/>
          </a:prstGeom>
          <a:noFill/>
        </p:spPr>
        <p:txBody>
          <a:bodyPr wrap="square" lIns="91440" tIns="45720" rIns="91440" bIns="45720">
            <a:spAutoFit/>
          </a:bodyPr>
          <a:lstStyle/>
          <a:p>
            <a:pPr algn="ctr"/>
            <a:endParaRPr lang="es-E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pPr algn="ctr"/>
            <a:r>
              <a:rPr lang="es-E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POLICIA NACIONAL DEL PERÚ</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2338" y="3812748"/>
            <a:ext cx="2143125" cy="2143125"/>
          </a:xfrm>
          <a:prstGeom prst="rect">
            <a:avLst/>
          </a:prstGeom>
        </p:spPr>
      </p:pic>
      <p:sp>
        <p:nvSpPr>
          <p:cNvPr id="4" name="Marcador de pie de página 3"/>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77500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4172754" y="2238204"/>
            <a:ext cx="6954591" cy="32478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pc="-1" dirty="0">
                <a:solidFill>
                  <a:srgbClr val="000000"/>
                </a:solidFill>
                <a:latin typeface="Corbel"/>
                <a:ea typeface="DejaVu Sans"/>
              </a:rPr>
              <a:t>La Policía Nacional en su función de investigación debe, inclusive por propia iniciativa, tomar conocimiento de los delitos y dar cuenta inmediata al Fiscal, sin perjuicio de realizar las diligencias de urgencia e imprescindibles para impedir sus consecuencias, individualizar a sus autores y partícipes, reunir y asegurar los elementos de prueba que puedan servir para la aplicación de la Ley penal. Similar función desarrollará tratándose de delitos dependientes de instancia privada o sujetas a ejercicio privado de la acción penal</a:t>
            </a:r>
            <a:endParaRPr lang="es-ES" spc="-1" dirty="0">
              <a:latin typeface="Arial"/>
            </a:endParaRPr>
          </a:p>
        </p:txBody>
      </p:sp>
      <p:sp>
        <p:nvSpPr>
          <p:cNvPr id="177" name="CustomShape 2"/>
          <p:cNvSpPr/>
          <p:nvPr/>
        </p:nvSpPr>
        <p:spPr>
          <a:xfrm>
            <a:off x="4404575" y="1166153"/>
            <a:ext cx="5866884" cy="85582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400" b="1" spc="-1" dirty="0">
                <a:solidFill>
                  <a:srgbClr val="75B6E5"/>
                </a:solidFill>
                <a:latin typeface="Corbel"/>
                <a:ea typeface="DejaVu Sans"/>
              </a:rPr>
              <a:t>         </a:t>
            </a:r>
          </a:p>
          <a:p>
            <a:pPr>
              <a:lnSpc>
                <a:spcPct val="100000"/>
              </a:lnSpc>
            </a:pPr>
            <a:r>
              <a:rPr lang="es-ES" sz="2400" b="1" spc="-1" dirty="0">
                <a:solidFill>
                  <a:srgbClr val="75B6E5"/>
                </a:solidFill>
                <a:latin typeface="Corbel"/>
                <a:ea typeface="DejaVu Sans"/>
              </a:rPr>
              <a:t>        LA POLICIA NACIONAL DEL PERÚ  </a:t>
            </a:r>
            <a:endParaRPr lang="es-ES" sz="2400" spc="-1" dirty="0">
              <a:latin typeface="Arial"/>
            </a:endParaRPr>
          </a:p>
        </p:txBody>
      </p:sp>
      <p:pic>
        <p:nvPicPr>
          <p:cNvPr id="178" name="Imagen 5"/>
          <p:cNvPicPr/>
          <p:nvPr/>
        </p:nvPicPr>
        <p:blipFill>
          <a:blip r:embed="rId2"/>
          <a:stretch/>
        </p:blipFill>
        <p:spPr>
          <a:xfrm>
            <a:off x="1895606" y="2238204"/>
            <a:ext cx="1943280" cy="2025360"/>
          </a:xfrm>
          <a:prstGeom prst="rect">
            <a:avLst/>
          </a:prstGeom>
          <a:ln>
            <a:noFill/>
          </a:ln>
        </p:spPr>
      </p:pic>
      <p:sp>
        <p:nvSpPr>
          <p:cNvPr id="3" name="CuadroTexto 2"/>
          <p:cNvSpPr txBox="1"/>
          <p:nvPr/>
        </p:nvSpPr>
        <p:spPr>
          <a:xfrm>
            <a:off x="2125014" y="4263564"/>
            <a:ext cx="1713872" cy="369332"/>
          </a:xfrm>
          <a:prstGeom prst="rect">
            <a:avLst/>
          </a:prstGeom>
          <a:noFill/>
        </p:spPr>
        <p:txBody>
          <a:bodyPr wrap="square" rtlCol="0">
            <a:spAutoFit/>
          </a:bodyPr>
          <a:lstStyle/>
          <a:p>
            <a:r>
              <a:rPr lang="es-PE" b="1" dirty="0"/>
              <a:t>ART. 67° C.P</a:t>
            </a:r>
          </a:p>
        </p:txBody>
      </p:sp>
      <p:sp>
        <p:nvSpPr>
          <p:cNvPr id="4" name="Marcador de pie de página 3"/>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209932796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4007639" y="908639"/>
            <a:ext cx="7248495" cy="9587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b="1" spc="-1" dirty="0">
                <a:solidFill>
                  <a:srgbClr val="75B6E5"/>
                </a:solidFill>
                <a:latin typeface="Corbel"/>
                <a:ea typeface="DejaVu Sans"/>
              </a:rPr>
              <a:t> </a:t>
            </a:r>
          </a:p>
          <a:p>
            <a:pPr algn="ctr">
              <a:lnSpc>
                <a:spcPct val="100000"/>
              </a:lnSpc>
            </a:pPr>
            <a:r>
              <a:rPr lang="es-ES" b="1" spc="-1" dirty="0">
                <a:solidFill>
                  <a:srgbClr val="75B6E5"/>
                </a:solidFill>
                <a:latin typeface="Corbel"/>
                <a:ea typeface="DejaVu Sans"/>
              </a:rPr>
              <a:t>ATRIBUCIONES DE LA POLICIA NACIONAL DEL PERÚ  </a:t>
            </a:r>
          </a:p>
          <a:p>
            <a:pPr algn="ctr">
              <a:lnSpc>
                <a:spcPct val="100000"/>
              </a:lnSpc>
            </a:pPr>
            <a:r>
              <a:rPr lang="es-ES" b="1" spc="-1" dirty="0">
                <a:solidFill>
                  <a:srgbClr val="75B6E5"/>
                </a:solidFill>
                <a:latin typeface="Corbel"/>
              </a:rPr>
              <a:t>(Art.68° C.P)</a:t>
            </a:r>
            <a:endParaRPr lang="es-ES" spc="-1" dirty="0">
              <a:latin typeface="Arial"/>
            </a:endParaRPr>
          </a:p>
        </p:txBody>
      </p:sp>
      <p:pic>
        <p:nvPicPr>
          <p:cNvPr id="180" name="Imagen 4"/>
          <p:cNvPicPr/>
          <p:nvPr/>
        </p:nvPicPr>
        <p:blipFill>
          <a:blip r:embed="rId2"/>
          <a:stretch/>
        </p:blipFill>
        <p:spPr>
          <a:xfrm>
            <a:off x="0" y="1253538"/>
            <a:ext cx="1510920" cy="1575000"/>
          </a:xfrm>
          <a:prstGeom prst="rect">
            <a:avLst/>
          </a:prstGeom>
          <a:ln>
            <a:noFill/>
          </a:ln>
        </p:spPr>
      </p:pic>
      <p:sp>
        <p:nvSpPr>
          <p:cNvPr id="181" name="CustomShape 2"/>
          <p:cNvSpPr/>
          <p:nvPr/>
        </p:nvSpPr>
        <p:spPr>
          <a:xfrm>
            <a:off x="1803041" y="2240924"/>
            <a:ext cx="9839459" cy="40253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s-ES" sz="2000" spc="-1" dirty="0">
                <a:solidFill>
                  <a:srgbClr val="000000"/>
                </a:solidFill>
                <a:latin typeface="Corbel"/>
                <a:ea typeface="DejaVu Sans"/>
              </a:rPr>
              <a:t>a) Recibir las denuncias escritas o sentar el acta de las verbales, así como tomar declaraciones a los denunciantes. </a:t>
            </a:r>
            <a:endParaRPr lang="es-ES" sz="2000" spc="-1" dirty="0">
              <a:latin typeface="Arial"/>
            </a:endParaRPr>
          </a:p>
          <a:p>
            <a:pPr algn="just">
              <a:lnSpc>
                <a:spcPct val="100000"/>
              </a:lnSpc>
            </a:pPr>
            <a:r>
              <a:rPr lang="es-ES" sz="2000" spc="-1" dirty="0">
                <a:solidFill>
                  <a:srgbClr val="000000"/>
                </a:solidFill>
                <a:latin typeface="Corbel"/>
                <a:ea typeface="DejaVu Sans"/>
              </a:rPr>
              <a:t>b) Vigilar y proteger el lugar de los hechos a fin de que no sean borrados los vestigios y huellas del delito. </a:t>
            </a:r>
            <a:endParaRPr lang="es-ES" sz="2000" spc="-1" dirty="0">
              <a:latin typeface="Arial"/>
            </a:endParaRPr>
          </a:p>
          <a:p>
            <a:pPr algn="just">
              <a:lnSpc>
                <a:spcPct val="100000"/>
              </a:lnSpc>
            </a:pPr>
            <a:r>
              <a:rPr lang="es-ES" sz="2000" spc="-1" dirty="0">
                <a:solidFill>
                  <a:srgbClr val="000000"/>
                </a:solidFill>
                <a:latin typeface="Corbel"/>
                <a:ea typeface="DejaVu Sans"/>
              </a:rPr>
              <a:t>c) Practicar el registro de las personas, así como prestar el auxilio que requieran las víctimas del delito. </a:t>
            </a:r>
            <a:endParaRPr lang="es-ES" sz="2000" spc="-1" dirty="0">
              <a:latin typeface="Arial"/>
            </a:endParaRPr>
          </a:p>
          <a:p>
            <a:pPr algn="just">
              <a:lnSpc>
                <a:spcPct val="100000"/>
              </a:lnSpc>
            </a:pPr>
            <a:r>
              <a:rPr lang="es-ES" sz="2000" spc="-1" dirty="0">
                <a:solidFill>
                  <a:srgbClr val="000000"/>
                </a:solidFill>
                <a:latin typeface="Corbel"/>
                <a:ea typeface="DejaVu Sans"/>
              </a:rPr>
              <a:t>d) Recoger y conservar los objetos e instrumentos relacionados con el delito, así como todo elemento material que pueda servir a la investigación. </a:t>
            </a:r>
            <a:endParaRPr lang="es-ES" sz="2000" spc="-1" dirty="0">
              <a:latin typeface="Arial"/>
            </a:endParaRPr>
          </a:p>
          <a:p>
            <a:pPr algn="just">
              <a:lnSpc>
                <a:spcPct val="100000"/>
              </a:lnSpc>
            </a:pPr>
            <a:r>
              <a:rPr lang="es-ES" sz="2000" spc="-1" dirty="0">
                <a:solidFill>
                  <a:srgbClr val="000000"/>
                </a:solidFill>
                <a:latin typeface="Corbel"/>
                <a:ea typeface="DejaVu Sans"/>
              </a:rPr>
              <a:t>e) Practicar las diligencias orientadas a la identificación física de los autores y partícipes del delito. </a:t>
            </a:r>
            <a:endParaRPr lang="es-ES" sz="2000" spc="-1" dirty="0">
              <a:latin typeface="Arial"/>
            </a:endParaRPr>
          </a:p>
          <a:p>
            <a:pPr algn="just">
              <a:lnSpc>
                <a:spcPct val="100000"/>
              </a:lnSpc>
            </a:pPr>
            <a:r>
              <a:rPr lang="es-ES" sz="2000" spc="-1" dirty="0">
                <a:solidFill>
                  <a:srgbClr val="000000"/>
                </a:solidFill>
                <a:latin typeface="Corbel"/>
                <a:ea typeface="DejaVu Sans"/>
              </a:rPr>
              <a:t>f) Recibir las declaraciones de quienes hayan presenciado la comisión de los hechos. </a:t>
            </a:r>
            <a:endParaRPr lang="es-ES" sz="2000" spc="-1" dirty="0">
              <a:latin typeface="Arial"/>
            </a:endParaRPr>
          </a:p>
          <a:p>
            <a:pPr algn="just">
              <a:lnSpc>
                <a:spcPct val="100000"/>
              </a:lnSpc>
            </a:pPr>
            <a:r>
              <a:rPr lang="es-ES" sz="2000" spc="-1" dirty="0">
                <a:solidFill>
                  <a:srgbClr val="000000"/>
                </a:solidFill>
                <a:latin typeface="Corbel"/>
                <a:ea typeface="DejaVu Sans"/>
              </a:rPr>
              <a:t>g) Levantar planos, tomar fotografías, realizar grabaciones en video y demás operaciones técnicas o científicas</a:t>
            </a:r>
            <a:endParaRPr lang="es-ES" sz="2000" spc="-1" dirty="0">
              <a:latin typeface="Arial"/>
            </a:endParaRPr>
          </a:p>
        </p:txBody>
      </p:sp>
      <p:sp>
        <p:nvSpPr>
          <p:cNvPr id="2" name="Marcador de pie de página 1"/>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292187520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090930" y="1285200"/>
            <a:ext cx="6028350" cy="90420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es-ES" b="1" spc="-1" dirty="0">
              <a:solidFill>
                <a:srgbClr val="75B6E5"/>
              </a:solidFill>
              <a:latin typeface="Corbel"/>
              <a:ea typeface="DejaVu Sans"/>
            </a:endParaRPr>
          </a:p>
          <a:p>
            <a:pPr algn="ctr">
              <a:lnSpc>
                <a:spcPct val="100000"/>
              </a:lnSpc>
            </a:pPr>
            <a:endParaRPr lang="es-ES" b="1" spc="-1" dirty="0">
              <a:solidFill>
                <a:srgbClr val="75B6E5"/>
              </a:solidFill>
              <a:latin typeface="Corbel"/>
              <a:ea typeface="DejaVu Sans"/>
            </a:endParaRPr>
          </a:p>
          <a:p>
            <a:pPr algn="ctr">
              <a:lnSpc>
                <a:spcPct val="100000"/>
              </a:lnSpc>
            </a:pPr>
            <a:r>
              <a:rPr lang="es-ES" b="1" spc="-1" dirty="0">
                <a:solidFill>
                  <a:srgbClr val="75B6E5"/>
                </a:solidFill>
                <a:latin typeface="Corbel"/>
                <a:ea typeface="DejaVu Sans"/>
              </a:rPr>
              <a:t>ATRIBUCIONES DE LA POLICIA NACIONAL DEL PERÚ  </a:t>
            </a:r>
            <a:endParaRPr lang="es-ES" spc="-1" dirty="0">
              <a:latin typeface="Arial"/>
            </a:endParaRPr>
          </a:p>
        </p:txBody>
      </p:sp>
      <p:pic>
        <p:nvPicPr>
          <p:cNvPr id="183" name="Imagen 4"/>
          <p:cNvPicPr/>
          <p:nvPr/>
        </p:nvPicPr>
        <p:blipFill>
          <a:blip r:embed="rId2"/>
          <a:stretch/>
        </p:blipFill>
        <p:spPr>
          <a:xfrm>
            <a:off x="0" y="1285200"/>
            <a:ext cx="1510920" cy="1575000"/>
          </a:xfrm>
          <a:prstGeom prst="rect">
            <a:avLst/>
          </a:prstGeom>
          <a:ln>
            <a:noFill/>
          </a:ln>
        </p:spPr>
      </p:pic>
      <p:sp>
        <p:nvSpPr>
          <p:cNvPr id="184" name="CustomShape 2"/>
          <p:cNvSpPr/>
          <p:nvPr/>
        </p:nvSpPr>
        <p:spPr>
          <a:xfrm>
            <a:off x="1687132" y="1120462"/>
            <a:ext cx="10174310" cy="318108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nSpc>
                <a:spcPct val="100000"/>
              </a:lnSpc>
            </a:pPr>
            <a:endParaRPr lang="es-ES" spc="-1" dirty="0">
              <a:latin typeface="Arial"/>
            </a:endParaRPr>
          </a:p>
          <a:p>
            <a:pPr algn="just">
              <a:lnSpc>
                <a:spcPct val="100000"/>
              </a:lnSpc>
            </a:pPr>
            <a:r>
              <a:rPr lang="es-ES" sz="2400" spc="-1" dirty="0">
                <a:solidFill>
                  <a:srgbClr val="000000"/>
                </a:solidFill>
                <a:latin typeface="Corbel"/>
                <a:ea typeface="DejaVu Sans"/>
              </a:rPr>
              <a:t>h) Capturar a los presuntos autores y partícipes en caso de flagrancia, informándoles de inmediato sobre sus derechos. </a:t>
            </a:r>
            <a:endParaRPr lang="es-ES" sz="2400" spc="-1" dirty="0">
              <a:latin typeface="Arial"/>
            </a:endParaRPr>
          </a:p>
          <a:p>
            <a:pPr marL="399960" indent="-398880" algn="just">
              <a:buClr>
                <a:srgbClr val="000000"/>
              </a:buClr>
              <a:buFont typeface="StarSymbol"/>
              <a:buAutoNum type="romanLcParenR"/>
            </a:pPr>
            <a:r>
              <a:rPr lang="es-ES" sz="2400" spc="-1" dirty="0">
                <a:solidFill>
                  <a:srgbClr val="000000"/>
                </a:solidFill>
                <a:latin typeface="Corbel"/>
                <a:ea typeface="DejaVu Sans"/>
              </a:rPr>
              <a:t>Asegurar los documentos privados que puedan servir a la investigación. </a:t>
            </a:r>
            <a:endParaRPr lang="es-ES" sz="2400" spc="-1" dirty="0">
              <a:latin typeface="Arial"/>
            </a:endParaRPr>
          </a:p>
          <a:p>
            <a:pPr algn="just">
              <a:lnSpc>
                <a:spcPct val="100000"/>
              </a:lnSpc>
            </a:pPr>
            <a:endParaRPr lang="es-ES" sz="2400" spc="-1" dirty="0">
              <a:latin typeface="Arial"/>
            </a:endParaRPr>
          </a:p>
          <a:p>
            <a:pPr algn="just">
              <a:lnSpc>
                <a:spcPct val="100000"/>
              </a:lnSpc>
            </a:pPr>
            <a:r>
              <a:rPr lang="es-ES" sz="2400" spc="-1" dirty="0">
                <a:solidFill>
                  <a:srgbClr val="000000"/>
                </a:solidFill>
                <a:latin typeface="Corbel"/>
                <a:ea typeface="DejaVu Sans"/>
              </a:rPr>
              <a:t>En este caso, de ser posible en función a su cantidad, los pondrá rápidamente a disposición del Fiscal para los fines consiguientes quien los remitirá para su examen al Juez de la Investigación Preparatoria. De no ser posible, dará cuenta de dicha documentación describiéndola concisamente. El Juez de la Investigación Preparatoria, decidirá inmediatamente o, si lo considera conveniente, antes de hacerlo, se constituirá al lugar donde se encuentran los documentos inmovilizados para apreciarlos directamente. </a:t>
            </a:r>
            <a:endParaRPr lang="es-ES" sz="2400" spc="-1" dirty="0">
              <a:latin typeface="Arial"/>
            </a:endParaRPr>
          </a:p>
        </p:txBody>
      </p:sp>
      <p:sp>
        <p:nvSpPr>
          <p:cNvPr id="2" name="Marcador de pie de página 1"/>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418804121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77285" y="2009104"/>
            <a:ext cx="8561228" cy="1754326"/>
          </a:xfrm>
          <a:prstGeom prst="rect">
            <a:avLst/>
          </a:prstGeom>
          <a:noFill/>
        </p:spPr>
        <p:txBody>
          <a:bodyPr wrap="square" lIns="91440" tIns="45720" rIns="91440" bIns="45720">
            <a:spAutoFit/>
          </a:bodyPr>
          <a:lstStyle/>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EL IMPUTADO Y</a:t>
            </a:r>
          </a:p>
          <a:p>
            <a:pPr algn="ctr"/>
            <a:r>
              <a:rPr lang="es-E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EL ABOGADO DEFENSOR </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017208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38659" y="1957589"/>
            <a:ext cx="8126569" cy="3539430"/>
          </a:xfrm>
          <a:prstGeom prst="rect">
            <a:avLst/>
          </a:prstGeom>
        </p:spPr>
        <p:txBody>
          <a:bodyPr wrap="square">
            <a:spAutoFit/>
          </a:bodyPr>
          <a:lstStyle/>
          <a:p>
            <a:pPr algn="just"/>
            <a:r>
              <a:rPr lang="es-PE" sz="3200" dirty="0"/>
              <a:t>Busca que no puede existir juicio sin acusación, debiendo ser formulada ésta por persona ajena al órgano jurisdiccional sentenciador, de manera que si ni el fiscal ni ninguna de las otras partes posibles formulan acusación contra el imputado, el proceso debe ser sobreseído necesariamente.</a:t>
            </a:r>
          </a:p>
        </p:txBody>
      </p:sp>
      <p:sp>
        <p:nvSpPr>
          <p:cNvPr id="3" name="Rectángulo redondeado 2"/>
          <p:cNvSpPr/>
          <p:nvPr/>
        </p:nvSpPr>
        <p:spPr>
          <a:xfrm>
            <a:off x="772732" y="3000777"/>
            <a:ext cx="1841679" cy="127500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PE" dirty="0"/>
              <a:t>PRINCIPIO ACUSATORIO</a:t>
            </a:r>
          </a:p>
        </p:txBody>
      </p:sp>
      <p:sp>
        <p:nvSpPr>
          <p:cNvPr id="4" name="Abrir llave 3"/>
          <p:cNvSpPr/>
          <p:nvPr/>
        </p:nvSpPr>
        <p:spPr>
          <a:xfrm>
            <a:off x="2833353" y="1828801"/>
            <a:ext cx="605306" cy="366821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699438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043190" y="3425781"/>
            <a:ext cx="1622738" cy="95303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sz="2000" b="1" dirty="0"/>
              <a:t>ART. 71</a:t>
            </a:r>
          </a:p>
          <a:p>
            <a:pPr algn="ctr"/>
            <a:r>
              <a:rPr lang="es-PE" sz="2000" b="1" dirty="0"/>
              <a:t>NCPP</a:t>
            </a:r>
          </a:p>
        </p:txBody>
      </p:sp>
      <p:sp>
        <p:nvSpPr>
          <p:cNvPr id="3" name="Abrir llave 2"/>
          <p:cNvSpPr/>
          <p:nvPr/>
        </p:nvSpPr>
        <p:spPr>
          <a:xfrm>
            <a:off x="2910626" y="1938271"/>
            <a:ext cx="489397" cy="3928056"/>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PE"/>
          </a:p>
        </p:txBody>
      </p:sp>
      <p:sp>
        <p:nvSpPr>
          <p:cNvPr id="4" name="CuadroTexto 3"/>
          <p:cNvSpPr txBox="1"/>
          <p:nvPr/>
        </p:nvSpPr>
        <p:spPr>
          <a:xfrm>
            <a:off x="3567448" y="309093"/>
            <a:ext cx="4340180" cy="461665"/>
          </a:xfrm>
          <a:prstGeom prst="rect">
            <a:avLst/>
          </a:prstGeom>
          <a:noFill/>
        </p:spPr>
        <p:txBody>
          <a:bodyPr wrap="square" rtlCol="0">
            <a:spAutoFit/>
          </a:bodyPr>
          <a:lstStyle/>
          <a:p>
            <a:pPr algn="ctr"/>
            <a:r>
              <a:rPr lang="es-PE" sz="2400" b="1" dirty="0"/>
              <a:t>DERECHOS DEL IMPUTADO</a:t>
            </a:r>
          </a:p>
        </p:txBody>
      </p:sp>
      <p:sp>
        <p:nvSpPr>
          <p:cNvPr id="5" name="CuadroTexto 4"/>
          <p:cNvSpPr txBox="1"/>
          <p:nvPr/>
        </p:nvSpPr>
        <p:spPr>
          <a:xfrm>
            <a:off x="3400023" y="1938271"/>
            <a:ext cx="7946263" cy="3970318"/>
          </a:xfrm>
          <a:prstGeom prst="rect">
            <a:avLst/>
          </a:prstGeom>
          <a:noFill/>
        </p:spPr>
        <p:txBody>
          <a:bodyPr wrap="square" rtlCol="0">
            <a:spAutoFit/>
          </a:bodyPr>
          <a:lstStyle/>
          <a:p>
            <a:pPr algn="just"/>
            <a:r>
              <a:rPr lang="es-PE" sz="2800" dirty="0"/>
              <a:t>El Imputado puede hacer valer por si mismo, o a través de su Abogado Defensor, los derechos que la Constitución y Las Leyes le Conceden, desde el inicio de las primeras diligencias de investigación hasta la culminación del proceso.</a:t>
            </a:r>
          </a:p>
          <a:p>
            <a:pPr algn="just"/>
            <a:endParaRPr lang="es-PE" sz="2800" dirty="0"/>
          </a:p>
          <a:p>
            <a:pPr algn="just"/>
            <a:r>
              <a:rPr lang="es-PE" sz="2800" dirty="0"/>
              <a:t>Los Jueces, los Fiscales o la Policía Nacional deben hacer saber al imputado de manera inmediata y comprensible, que tiene derecho a: </a:t>
            </a:r>
          </a:p>
        </p:txBody>
      </p:sp>
    </p:spTree>
    <p:extLst>
      <p:ext uri="{BB962C8B-B14F-4D97-AF65-F5344CB8AC3E}">
        <p14:creationId xmlns:p14="http://schemas.microsoft.com/office/powerpoint/2010/main" val="28184096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41667" y="3097370"/>
            <a:ext cx="2318197" cy="1326524"/>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PE" dirty="0"/>
              <a:t>DERECHOS DEL IMPUTADO</a:t>
            </a:r>
          </a:p>
        </p:txBody>
      </p:sp>
      <p:sp>
        <p:nvSpPr>
          <p:cNvPr id="3" name="Abrir llave 2"/>
          <p:cNvSpPr/>
          <p:nvPr/>
        </p:nvSpPr>
        <p:spPr>
          <a:xfrm>
            <a:off x="2614410" y="1455314"/>
            <a:ext cx="682582" cy="426290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CuadroTexto 3"/>
          <p:cNvSpPr txBox="1"/>
          <p:nvPr/>
        </p:nvSpPr>
        <p:spPr>
          <a:xfrm>
            <a:off x="3103807" y="1455314"/>
            <a:ext cx="8899303" cy="4370427"/>
          </a:xfrm>
          <a:prstGeom prst="rect">
            <a:avLst/>
          </a:prstGeom>
          <a:noFill/>
        </p:spPr>
        <p:txBody>
          <a:bodyPr wrap="square" rtlCol="0">
            <a:spAutoFit/>
          </a:bodyPr>
          <a:lstStyle/>
          <a:p>
            <a:pPr marL="342900" indent="-342900" algn="just">
              <a:buAutoNum type="alphaLcParenR"/>
            </a:pPr>
            <a:r>
              <a:rPr lang="es-PE" sz="2000" dirty="0"/>
              <a:t>Conocer los cargos formulados en su contra y, en caso de detención, a que se le exprese la causa o motivo de dicha medida, entregándole la orden de detención girada en su contra, cuando corresponda.</a:t>
            </a:r>
          </a:p>
          <a:p>
            <a:pPr marL="342900" indent="-342900" algn="just">
              <a:buAutoNum type="alphaLcParenR"/>
            </a:pPr>
            <a:r>
              <a:rPr lang="es-PE" sz="2000" dirty="0"/>
              <a:t>Designar a la persona o institución a la que debe comunicarse su detención y que dicha comunicación se haga en forma inmediata.</a:t>
            </a:r>
          </a:p>
          <a:p>
            <a:pPr marL="342900" indent="-342900" algn="just">
              <a:buAutoNum type="alphaLcParenR"/>
            </a:pPr>
            <a:r>
              <a:rPr lang="es-PE" sz="2000" dirty="0"/>
              <a:t>Ser asistido desde los actos iniciales de investigación por un Abogado Defensor.</a:t>
            </a:r>
          </a:p>
          <a:p>
            <a:pPr marL="342900" indent="-342900" algn="just">
              <a:buAutoNum type="alphaLcParenR"/>
            </a:pPr>
            <a:r>
              <a:rPr lang="es-PE" sz="2000" dirty="0"/>
              <a:t>Abstenerse de declarar; y, si acepta hacerlo, a que su Abogado Defensor esté presente en su declaración y en toda las diligencias en que requiera su presencia.</a:t>
            </a:r>
          </a:p>
          <a:p>
            <a:pPr marL="342900" indent="-342900" algn="just">
              <a:buAutoNum type="alphaLcParenR"/>
            </a:pPr>
            <a:r>
              <a:rPr lang="es-PE" sz="2000" dirty="0"/>
              <a:t>Que no se empleé en su contra medios coactivos, intimidatorios o contrarios a su dignidad, ni a ser sometido a técnicas o métodos  que induzcan o alteren  su libre voluntad o a su sufrir una restricción no autorizada ni permitida por Ley.</a:t>
            </a:r>
          </a:p>
          <a:p>
            <a:pPr marL="342900" indent="-342900" algn="just">
              <a:buAutoNum type="alphaLcParenR"/>
            </a:pPr>
            <a:r>
              <a:rPr lang="es-PE" sz="2000" dirty="0"/>
              <a:t>Ser examinado por un médico legista o en su defecto por otro profesional de la salud, cuando su estado de salud así lo requiera. </a:t>
            </a:r>
          </a:p>
          <a:p>
            <a:pPr marL="342900" indent="-342900" algn="just">
              <a:buAutoNum type="alphaLcParenR"/>
            </a:pPr>
            <a:endParaRPr lang="es-PE" dirty="0"/>
          </a:p>
        </p:txBody>
      </p:sp>
    </p:spTree>
    <p:extLst>
      <p:ext uri="{BB962C8B-B14F-4D97-AF65-F5344CB8AC3E}">
        <p14:creationId xmlns:p14="http://schemas.microsoft.com/office/powerpoint/2010/main" val="35754326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80083" y="2967335"/>
            <a:ext cx="7431843" cy="923330"/>
          </a:xfrm>
          <a:prstGeom prst="rect">
            <a:avLst/>
          </a:prstGeom>
          <a:noFill/>
        </p:spPr>
        <p:txBody>
          <a:bodyPr wrap="none" lIns="91440" tIns="45720" rIns="91440" bIns="45720">
            <a:spAutoFit/>
          </a:bodyPr>
          <a:lstStyle/>
          <a:p>
            <a:pPr algn="ctr"/>
            <a:r>
              <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ABOGADO DEFENSOR</a:t>
            </a:r>
          </a:p>
        </p:txBody>
      </p:sp>
    </p:spTree>
    <p:extLst>
      <p:ext uri="{BB962C8B-B14F-4D97-AF65-F5344CB8AC3E}">
        <p14:creationId xmlns:p14="http://schemas.microsoft.com/office/powerpoint/2010/main" val="22757566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515155" y="2781836"/>
            <a:ext cx="2125014" cy="1287888"/>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PE" dirty="0"/>
              <a:t>ABOGADO DEFENSOR </a:t>
            </a:r>
          </a:p>
        </p:txBody>
      </p:sp>
      <p:sp>
        <p:nvSpPr>
          <p:cNvPr id="3" name="Abrir llave 2"/>
          <p:cNvSpPr/>
          <p:nvPr/>
        </p:nvSpPr>
        <p:spPr>
          <a:xfrm>
            <a:off x="2846230" y="1442434"/>
            <a:ext cx="824249" cy="4215016"/>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
        <p:nvSpPr>
          <p:cNvPr id="4" name="CuadroTexto 3"/>
          <p:cNvSpPr txBox="1"/>
          <p:nvPr/>
        </p:nvSpPr>
        <p:spPr>
          <a:xfrm>
            <a:off x="3528811" y="1687132"/>
            <a:ext cx="7701566" cy="3970318"/>
          </a:xfrm>
          <a:prstGeom prst="rect">
            <a:avLst/>
          </a:prstGeom>
          <a:noFill/>
        </p:spPr>
        <p:txBody>
          <a:bodyPr wrap="square" rtlCol="0">
            <a:spAutoFit/>
          </a:bodyPr>
          <a:lstStyle/>
          <a:p>
            <a:pPr algn="just"/>
            <a:r>
              <a:rPr lang="es-PE" sz="2800" b="1" dirty="0"/>
              <a:t>ART. 80° NCPP.- </a:t>
            </a:r>
            <a:r>
              <a:rPr lang="es-PE" sz="2800" dirty="0"/>
              <a:t>El Servicio Nacional de la Defensa de Oficio, a cargo del Ministerio de Justicia, proveerá defensa gratuita a todos aquellos que dentro del proceso penal, por sus escasos recursos no puedan designar abogado defensor de su elección, o cuando resulte indispensable el nombramiento de un abogado defensor de oficio para garantizar la legalidad de una diligencia y el debido proceso</a:t>
            </a:r>
            <a:endParaRPr lang="es-PE" sz="2800" b="1" dirty="0"/>
          </a:p>
        </p:txBody>
      </p:sp>
    </p:spTree>
    <p:extLst>
      <p:ext uri="{BB962C8B-B14F-4D97-AF65-F5344CB8AC3E}">
        <p14:creationId xmlns:p14="http://schemas.microsoft.com/office/powerpoint/2010/main" val="858531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547351" y="2820473"/>
            <a:ext cx="2331076" cy="151970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PE" dirty="0"/>
              <a:t>ABOGADO DEFENSOR </a:t>
            </a:r>
          </a:p>
        </p:txBody>
      </p:sp>
      <p:sp>
        <p:nvSpPr>
          <p:cNvPr id="3" name="Abrir llave 2"/>
          <p:cNvSpPr/>
          <p:nvPr/>
        </p:nvSpPr>
        <p:spPr>
          <a:xfrm>
            <a:off x="3049071" y="1429555"/>
            <a:ext cx="698679" cy="4340180"/>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
        <p:nvSpPr>
          <p:cNvPr id="4" name="CuadroTexto 3"/>
          <p:cNvSpPr txBox="1"/>
          <p:nvPr/>
        </p:nvSpPr>
        <p:spPr>
          <a:xfrm>
            <a:off x="3747751" y="1751526"/>
            <a:ext cx="7083381" cy="3661225"/>
          </a:xfrm>
          <a:prstGeom prst="rect">
            <a:avLst/>
          </a:prstGeom>
          <a:noFill/>
        </p:spPr>
        <p:txBody>
          <a:bodyPr wrap="square" rtlCol="0">
            <a:spAutoFit/>
          </a:bodyPr>
          <a:lstStyle/>
          <a:p>
            <a:r>
              <a:rPr lang="es-PE" b="1" dirty="0"/>
              <a:t>ART. 81.- COMPATITIBILIDAD DEL PATROCINIO</a:t>
            </a:r>
          </a:p>
          <a:p>
            <a:endParaRPr lang="es-PE" b="1" dirty="0"/>
          </a:p>
          <a:p>
            <a:endParaRPr lang="es-PE" b="1" dirty="0"/>
          </a:p>
          <a:p>
            <a:r>
              <a:rPr lang="es-PE" b="1" dirty="0"/>
              <a:t>ART. 82.- DEFENSA CONJUNTA </a:t>
            </a:r>
          </a:p>
          <a:p>
            <a:endParaRPr lang="es-PE" b="1" dirty="0"/>
          </a:p>
          <a:p>
            <a:endParaRPr lang="es-PE" b="1" dirty="0"/>
          </a:p>
          <a:p>
            <a:r>
              <a:rPr lang="es-PE" b="1" dirty="0">
                <a:solidFill>
                  <a:srgbClr val="FF0000"/>
                </a:solidFill>
              </a:rPr>
              <a:t>ART. 83.- EFECTOS DE LA NOTIFICACIÓN</a:t>
            </a:r>
          </a:p>
          <a:p>
            <a:endParaRPr lang="es-PE" b="1" dirty="0">
              <a:solidFill>
                <a:srgbClr val="FF0000"/>
              </a:solidFill>
            </a:endParaRPr>
          </a:p>
          <a:p>
            <a:endParaRPr lang="es-PE" b="1" dirty="0">
              <a:solidFill>
                <a:srgbClr val="FF0000"/>
              </a:solidFill>
            </a:endParaRPr>
          </a:p>
          <a:p>
            <a:r>
              <a:rPr lang="es-PE" b="1" dirty="0"/>
              <a:t>ART.84.- DEBERES Y DERECHOS DEL ABOGADO DEFENSOR </a:t>
            </a:r>
          </a:p>
          <a:p>
            <a:endParaRPr lang="es-PE" b="1" dirty="0"/>
          </a:p>
          <a:p>
            <a:endParaRPr lang="es-PE" b="1" dirty="0"/>
          </a:p>
          <a:p>
            <a:r>
              <a:rPr lang="es-PE" b="1" dirty="0"/>
              <a:t>ART. 85.- REEMPLAZO DEL ABOGADO DEFENSOR INASISTENTE  </a:t>
            </a:r>
          </a:p>
        </p:txBody>
      </p:sp>
    </p:spTree>
    <p:extLst>
      <p:ext uri="{BB962C8B-B14F-4D97-AF65-F5344CB8AC3E}">
        <p14:creationId xmlns:p14="http://schemas.microsoft.com/office/powerpoint/2010/main" val="2847884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798490" y="2820474"/>
            <a:ext cx="2253803" cy="105606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a:t>EL AGRAVIADO</a:t>
            </a:r>
          </a:p>
        </p:txBody>
      </p:sp>
      <p:sp>
        <p:nvSpPr>
          <p:cNvPr id="3" name="Abrir llave 2"/>
          <p:cNvSpPr/>
          <p:nvPr/>
        </p:nvSpPr>
        <p:spPr>
          <a:xfrm>
            <a:off x="3142446" y="2047741"/>
            <a:ext cx="695458" cy="261441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CuadroTexto 3"/>
          <p:cNvSpPr txBox="1"/>
          <p:nvPr/>
        </p:nvSpPr>
        <p:spPr>
          <a:xfrm>
            <a:off x="3696238" y="2305318"/>
            <a:ext cx="6825802" cy="2031325"/>
          </a:xfrm>
          <a:prstGeom prst="rect">
            <a:avLst/>
          </a:prstGeom>
          <a:noFill/>
        </p:spPr>
        <p:txBody>
          <a:bodyPr wrap="square" rtlCol="0">
            <a:spAutoFit/>
          </a:bodyPr>
          <a:lstStyle/>
          <a:p>
            <a:r>
              <a:rPr lang="es-PE" dirty="0"/>
              <a:t>ART. 94° .- DEFINICIÓN</a:t>
            </a:r>
          </a:p>
          <a:p>
            <a:endParaRPr lang="es-PE" dirty="0"/>
          </a:p>
          <a:p>
            <a:r>
              <a:rPr lang="es-PE" dirty="0"/>
              <a:t>ART. 95°.- DERECHOS DEL AGRAVIADO</a:t>
            </a:r>
          </a:p>
          <a:p>
            <a:endParaRPr lang="es-PE" dirty="0"/>
          </a:p>
          <a:p>
            <a:r>
              <a:rPr lang="es-PE" dirty="0"/>
              <a:t>ART. 96° DEBERES DEL AGRAVIADO</a:t>
            </a:r>
          </a:p>
          <a:p>
            <a:endParaRPr lang="es-PE" dirty="0"/>
          </a:p>
          <a:p>
            <a:r>
              <a:rPr lang="es-PE" dirty="0"/>
              <a:t>ART. 97 DESIGNACIÓN DEL APODERADO COMÚN</a:t>
            </a:r>
          </a:p>
        </p:txBody>
      </p:sp>
    </p:spTree>
    <p:extLst>
      <p:ext uri="{BB962C8B-B14F-4D97-AF65-F5344CB8AC3E}">
        <p14:creationId xmlns:p14="http://schemas.microsoft.com/office/powerpoint/2010/main" val="4869341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2536" y="2967335"/>
            <a:ext cx="10366941" cy="1754326"/>
          </a:xfrm>
          <a:prstGeom prst="rect">
            <a:avLst/>
          </a:prstGeom>
          <a:noFill/>
        </p:spPr>
        <p:txBody>
          <a:bodyPr wrap="none" lIns="91440" tIns="45720" rIns="91440" bIns="45720">
            <a:spAutoFit/>
          </a:bodyPr>
          <a:lstStyle/>
          <a:p>
            <a:pPr algn="ctr"/>
            <a:r>
              <a:rPr lang="es-E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UNIDAD CENTRAL DE VICTIMAS</a:t>
            </a:r>
          </a:p>
          <a:p>
            <a:pPr algn="ctr"/>
            <a:r>
              <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Y TESTIGOS </a:t>
            </a:r>
          </a:p>
        </p:txBody>
      </p:sp>
    </p:spTree>
    <p:extLst>
      <p:ext uri="{BB962C8B-B14F-4D97-AF65-F5344CB8AC3E}">
        <p14:creationId xmlns:p14="http://schemas.microsoft.com/office/powerpoint/2010/main" val="4148402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765182" y="2047741"/>
            <a:ext cx="5550795" cy="2554545"/>
          </a:xfrm>
          <a:prstGeom prst="rect">
            <a:avLst/>
          </a:prstGeom>
        </p:spPr>
        <p:txBody>
          <a:bodyPr wrap="square">
            <a:spAutoFit/>
          </a:bodyPr>
          <a:lstStyle/>
          <a:p>
            <a:pPr algn="just"/>
            <a:r>
              <a:rPr lang="es-PE" sz="3200" b="1" dirty="0"/>
              <a:t>Reglamento del Programa de Asistencia a Víctimas y Testigos (Aprobado por Resolución Nº 729-2006-MP-FN del 15.junio.2006)</a:t>
            </a:r>
          </a:p>
        </p:txBody>
      </p:sp>
      <p:sp>
        <p:nvSpPr>
          <p:cNvPr id="5" name="Abrir llave 4"/>
          <p:cNvSpPr/>
          <p:nvPr/>
        </p:nvSpPr>
        <p:spPr>
          <a:xfrm>
            <a:off x="4353055" y="1867437"/>
            <a:ext cx="328413" cy="25628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6" name="Elipse 5"/>
          <p:cNvSpPr/>
          <p:nvPr/>
        </p:nvSpPr>
        <p:spPr>
          <a:xfrm>
            <a:off x="2112135" y="2543578"/>
            <a:ext cx="2047741" cy="121061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a:t>UDAVID</a:t>
            </a:r>
          </a:p>
        </p:txBody>
      </p:sp>
    </p:spTree>
    <p:extLst>
      <p:ext uri="{BB962C8B-B14F-4D97-AF65-F5344CB8AC3E}">
        <p14:creationId xmlns:p14="http://schemas.microsoft.com/office/powerpoint/2010/main" val="3981446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327300" y="1687132"/>
            <a:ext cx="7534141" cy="3970318"/>
          </a:xfrm>
          <a:prstGeom prst="rect">
            <a:avLst/>
          </a:prstGeom>
        </p:spPr>
        <p:txBody>
          <a:bodyPr wrap="square">
            <a:spAutoFit/>
          </a:bodyPr>
          <a:lstStyle/>
          <a:p>
            <a:pPr algn="just"/>
            <a:r>
              <a:rPr lang="es-PE" sz="2800" dirty="0"/>
              <a:t>El Programa de Asistencia a Víctimas y Testigos tiene por finalidad establecer y ejecutar las medidas asistenciales consistentes en servicios médicos, psicológicos, sociales y legales que brinda el Ministerio Publico a las victimas y testigos relacionados con todo tipo de investigaciones y procesos penales, previniendo que sus testimonios no sufran interferencias por factores de riesgo ajenos a su voluntad.</a:t>
            </a:r>
          </a:p>
        </p:txBody>
      </p:sp>
      <p:sp>
        <p:nvSpPr>
          <p:cNvPr id="5" name="Elipse 4"/>
          <p:cNvSpPr/>
          <p:nvPr/>
        </p:nvSpPr>
        <p:spPr>
          <a:xfrm>
            <a:off x="1004553" y="2915560"/>
            <a:ext cx="2253803" cy="154847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PE" dirty="0"/>
              <a:t>DEFINICIÓN</a:t>
            </a:r>
          </a:p>
        </p:txBody>
      </p:sp>
      <p:sp>
        <p:nvSpPr>
          <p:cNvPr id="6" name="Abrir llave 5"/>
          <p:cNvSpPr/>
          <p:nvPr/>
        </p:nvSpPr>
        <p:spPr>
          <a:xfrm>
            <a:off x="3464418" y="1687132"/>
            <a:ext cx="862882" cy="397031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218977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34862" y="2331076"/>
            <a:ext cx="7482625" cy="1754326"/>
          </a:xfrm>
          <a:prstGeom prst="rect">
            <a:avLst/>
          </a:prstGeom>
          <a:noFill/>
        </p:spPr>
        <p:txBody>
          <a:bodyPr wrap="square" lIns="91440" tIns="45720" rIns="91440" bIns="45720">
            <a:spAutoFit/>
          </a:bodyPr>
          <a:lstStyle/>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ACTIVIDAD </a:t>
            </a:r>
          </a:p>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PROCESAL</a:t>
            </a:r>
          </a:p>
        </p:txBody>
      </p:sp>
      <p:sp>
        <p:nvSpPr>
          <p:cNvPr id="3" name="Marcador de pie de página 2"/>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39961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14422" y="1815921"/>
            <a:ext cx="7186412" cy="3539430"/>
          </a:xfrm>
          <a:prstGeom prst="rect">
            <a:avLst/>
          </a:prstGeom>
        </p:spPr>
        <p:txBody>
          <a:bodyPr wrap="square">
            <a:spAutoFit/>
          </a:bodyPr>
          <a:lstStyle/>
          <a:p>
            <a:pPr algn="just"/>
            <a:r>
              <a:rPr lang="es-PE" sz="2800" dirty="0"/>
              <a:t>Que no puede condenarse por hechos distintos de los acusados ni a persona distinta de la acusada.</a:t>
            </a:r>
          </a:p>
          <a:p>
            <a:pPr algn="just"/>
            <a:endParaRPr lang="es-PE" sz="2800" dirty="0"/>
          </a:p>
          <a:p>
            <a:pPr algn="just"/>
            <a:endParaRPr lang="es-PE" sz="2800" dirty="0"/>
          </a:p>
          <a:p>
            <a:pPr algn="just"/>
            <a:r>
              <a:rPr lang="es-PE" sz="2800" dirty="0"/>
              <a:t>Que no pueden atribuirse al juzgador poderes de dirección material del proceso que cuestionen su imparcialidad</a:t>
            </a:r>
          </a:p>
        </p:txBody>
      </p:sp>
      <p:sp>
        <p:nvSpPr>
          <p:cNvPr id="3" name="Abrir llave 2"/>
          <p:cNvSpPr/>
          <p:nvPr/>
        </p:nvSpPr>
        <p:spPr>
          <a:xfrm>
            <a:off x="3850783" y="1692441"/>
            <a:ext cx="463639" cy="378638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Rectángulo redondeado 3"/>
          <p:cNvSpPr/>
          <p:nvPr/>
        </p:nvSpPr>
        <p:spPr>
          <a:xfrm>
            <a:off x="1725770" y="2955700"/>
            <a:ext cx="1841679" cy="1275009"/>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PE" dirty="0"/>
              <a:t>PRINCIPIO ACUSATORIO</a:t>
            </a:r>
          </a:p>
        </p:txBody>
      </p:sp>
    </p:spTree>
    <p:extLst>
      <p:ext uri="{BB962C8B-B14F-4D97-AF65-F5344CB8AC3E}">
        <p14:creationId xmlns:p14="http://schemas.microsoft.com/office/powerpoint/2010/main" val="29848616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25015" y="1725769"/>
            <a:ext cx="7521262" cy="1754326"/>
          </a:xfrm>
          <a:prstGeom prst="rect">
            <a:avLst/>
          </a:prstGeom>
          <a:noFill/>
        </p:spPr>
        <p:txBody>
          <a:bodyPr wrap="square" lIns="91440" tIns="45720" rIns="91440" bIns="45720">
            <a:spAutoFit/>
          </a:bodyPr>
          <a:lstStyle/>
          <a:p>
            <a:pPr algn="ctr"/>
            <a:r>
              <a:rPr lang="es-E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DIIIGENCIAS </a:t>
            </a:r>
          </a:p>
          <a:p>
            <a:pPr algn="ctr"/>
            <a:r>
              <a:rPr lang="es-E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PRELIMINARES </a:t>
            </a:r>
            <a:endParaRPr lang="es-ES" sz="5400" b="1" cap="none" spc="50" dirty="0">
              <a:ln w="0"/>
              <a:solidFill>
                <a:schemeClr val="bg2"/>
              </a:solidFill>
              <a:effectLst>
                <a:innerShdw blurRad="63500" dist="50800" dir="13500000">
                  <a:srgbClr val="000000">
                    <a:alpha val="50000"/>
                  </a:srgbClr>
                </a:innerShdw>
              </a:effectLst>
            </a:endParaRPr>
          </a:p>
        </p:txBody>
      </p:sp>
      <p:sp>
        <p:nvSpPr>
          <p:cNvPr id="3" name="CuadroTexto 2"/>
          <p:cNvSpPr txBox="1"/>
          <p:nvPr/>
        </p:nvSpPr>
        <p:spPr>
          <a:xfrm>
            <a:off x="4365938" y="3480095"/>
            <a:ext cx="2704563" cy="400110"/>
          </a:xfrm>
          <a:prstGeom prst="rect">
            <a:avLst/>
          </a:prstGeom>
          <a:noFill/>
        </p:spPr>
        <p:txBody>
          <a:bodyPr wrap="square" rtlCol="0">
            <a:spAutoFit/>
          </a:bodyPr>
          <a:lstStyle/>
          <a:p>
            <a:pPr algn="ctr"/>
            <a:r>
              <a:rPr lang="es-PE" sz="2000" b="1" dirty="0"/>
              <a:t>(Art. 330° CPP)</a:t>
            </a:r>
          </a:p>
        </p:txBody>
      </p:sp>
      <p:sp>
        <p:nvSpPr>
          <p:cNvPr id="4" name="Marcador de pie de página 3"/>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5044274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721219" y="3155326"/>
            <a:ext cx="2446986" cy="14939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a:t>DILIGENCIAS PELIMINARES </a:t>
            </a:r>
          </a:p>
        </p:txBody>
      </p:sp>
      <p:sp>
        <p:nvSpPr>
          <p:cNvPr id="3" name="Abrir llave 2"/>
          <p:cNvSpPr/>
          <p:nvPr/>
        </p:nvSpPr>
        <p:spPr>
          <a:xfrm>
            <a:off x="3251915" y="1751527"/>
            <a:ext cx="786686" cy="4134119"/>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
        <p:nvSpPr>
          <p:cNvPr id="4" name="CuadroTexto 3"/>
          <p:cNvSpPr txBox="1"/>
          <p:nvPr/>
        </p:nvSpPr>
        <p:spPr>
          <a:xfrm>
            <a:off x="3928056" y="1918951"/>
            <a:ext cx="7946265" cy="3970318"/>
          </a:xfrm>
          <a:prstGeom prst="rect">
            <a:avLst/>
          </a:prstGeom>
          <a:noFill/>
        </p:spPr>
        <p:txBody>
          <a:bodyPr wrap="square" rtlCol="0">
            <a:spAutoFit/>
          </a:bodyPr>
          <a:lstStyle/>
          <a:p>
            <a:pPr algn="just"/>
            <a:r>
              <a:rPr lang="es-PE" sz="2800" dirty="0"/>
              <a:t>Las Diligencias Preliminares tienen por finalidad inmediata realizar los actos urgentes o inaplazables  destinados a determinar si han tenido lugar los hechos objeto de conocimiento y su </a:t>
            </a:r>
            <a:r>
              <a:rPr lang="es-PE" sz="2800" dirty="0" err="1"/>
              <a:t>delictuosidad</a:t>
            </a:r>
            <a:r>
              <a:rPr lang="es-PE" sz="2800" dirty="0"/>
              <a:t>, así como asegurar  los elementos materiales de su comisión, individualizar a las personas involucradas en su comisión , incluyendo a los agraviados, y, dentro de los límites de la ley, asegurarlas debidamente. </a:t>
            </a:r>
          </a:p>
        </p:txBody>
      </p:sp>
      <p:sp>
        <p:nvSpPr>
          <p:cNvPr id="5" name="Marcador de pie de página 4"/>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40013845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133342" y="2923502"/>
            <a:ext cx="2395470" cy="131364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PE" dirty="0"/>
              <a:t>Las Diligencias Preliminares</a:t>
            </a:r>
          </a:p>
        </p:txBody>
      </p:sp>
      <p:sp>
        <p:nvSpPr>
          <p:cNvPr id="3" name="Abrir llave 2"/>
          <p:cNvSpPr/>
          <p:nvPr/>
        </p:nvSpPr>
        <p:spPr>
          <a:xfrm>
            <a:off x="3871175" y="1790162"/>
            <a:ext cx="340218" cy="3541692"/>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s-PE"/>
          </a:p>
        </p:txBody>
      </p:sp>
      <p:sp>
        <p:nvSpPr>
          <p:cNvPr id="4" name="CuadroTexto 3"/>
          <p:cNvSpPr txBox="1"/>
          <p:nvPr/>
        </p:nvSpPr>
        <p:spPr>
          <a:xfrm>
            <a:off x="4211393" y="1674255"/>
            <a:ext cx="7482624" cy="3539430"/>
          </a:xfrm>
          <a:prstGeom prst="rect">
            <a:avLst/>
          </a:prstGeom>
          <a:noFill/>
        </p:spPr>
        <p:txBody>
          <a:bodyPr wrap="square" rtlCol="0">
            <a:spAutoFit/>
          </a:bodyPr>
          <a:lstStyle/>
          <a:p>
            <a:pPr algn="just"/>
            <a:r>
              <a:rPr lang="es-PE" sz="2800" dirty="0"/>
              <a:t>El Fiscal al tener conocimiento de un delito de ejercicio público de la acción penal, podrá constituirse  inmediatamente en el lugar de los hechos  con el personal y medios especializados necesarios y efectuar un examen con la finalidad de establecer la realidad de los hechos y, en su caso, impedir que el delito produzca consecuencia ulteriores y que se altere la escena del delito </a:t>
            </a:r>
          </a:p>
        </p:txBody>
      </p:sp>
      <p:sp>
        <p:nvSpPr>
          <p:cNvPr id="5" name="Marcador de pie de página 4"/>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2242536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76529" y="1635617"/>
            <a:ext cx="7968019" cy="3416320"/>
          </a:xfrm>
          <a:prstGeom prst="rect">
            <a:avLst/>
          </a:prstGeom>
          <a:noFill/>
        </p:spPr>
        <p:txBody>
          <a:bodyPr wrap="square" lIns="91440" tIns="45720" rIns="91440" bIns="45720">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Plazo máximo de </a:t>
            </a: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Diligencias Preliminares</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(8meses)</a:t>
            </a: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Marcador de pie de página 2"/>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871324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0164" y="1880314"/>
            <a:ext cx="8203842" cy="2954655"/>
          </a:xfrm>
          <a:prstGeom prst="rect">
            <a:avLst/>
          </a:prstGeom>
        </p:spPr>
        <p:txBody>
          <a:bodyPr wrap="square">
            <a:spAutoFit/>
          </a:bodyPr>
          <a:lstStyle/>
          <a:p>
            <a:pPr algn="just"/>
            <a:r>
              <a:rPr lang="es-PE" sz="2800" dirty="0">
                <a:solidFill>
                  <a:srgbClr val="2F2F2F"/>
                </a:solidFill>
                <a:latin typeface="open sans"/>
              </a:rPr>
              <a:t>Con ello, en la </a:t>
            </a:r>
            <a:r>
              <a:rPr lang="es-PE" sz="2800" b="1" dirty="0">
                <a:solidFill>
                  <a:schemeClr val="bg2">
                    <a:lumMod val="50000"/>
                  </a:schemeClr>
                </a:solidFill>
                <a:latin typeface="open sans"/>
              </a:rPr>
              <a:t>Casación N° 144-2012-Áncash</a:t>
            </a:r>
            <a:r>
              <a:rPr lang="es-PE" sz="2800" dirty="0">
                <a:solidFill>
                  <a:srgbClr val="2F2F2F"/>
                </a:solidFill>
                <a:latin typeface="open sans"/>
              </a:rPr>
              <a:t>, confirma y precisa su criterio –expuesto en otros pronunciamientos- de que el plazo de las diligencias preliminares “no puede, en los casos más extremos, ser mayor que el plazo máximo previsto para la investigación preparatoria”. </a:t>
            </a:r>
          </a:p>
          <a:p>
            <a:pPr algn="just"/>
            <a:r>
              <a:rPr lang="es-PE" dirty="0">
                <a:solidFill>
                  <a:srgbClr val="2F2F2F"/>
                </a:solidFill>
                <a:latin typeface="open sans"/>
              </a:rPr>
              <a:t> </a:t>
            </a:r>
            <a:endParaRPr lang="es-PE" b="0" i="0" dirty="0">
              <a:solidFill>
                <a:srgbClr val="2F2F2F"/>
              </a:solidFill>
              <a:effectLst/>
              <a:latin typeface="open sans"/>
            </a:endParaRPr>
          </a:p>
        </p:txBody>
      </p:sp>
      <p:sp>
        <p:nvSpPr>
          <p:cNvPr id="3" name="Marcador de pie de página 2"/>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24079950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33341" y="3026535"/>
            <a:ext cx="2524259" cy="1200329"/>
          </a:xfrm>
          <a:prstGeom prst="rect">
            <a:avLst/>
          </a:prstGeom>
          <a:noFill/>
        </p:spPr>
        <p:txBody>
          <a:bodyPr wrap="square" rtlCol="0">
            <a:spAutoFit/>
          </a:bodyPr>
          <a:lstStyle/>
          <a:p>
            <a:pPr algn="ctr"/>
            <a:r>
              <a:rPr lang="es-PE" sz="2400" b="1" dirty="0">
                <a:solidFill>
                  <a:schemeClr val="accent1">
                    <a:lumMod val="60000"/>
                    <a:lumOff val="40000"/>
                  </a:schemeClr>
                </a:solidFill>
              </a:rPr>
              <a:t>Causas de Complejidad de un Caso</a:t>
            </a:r>
          </a:p>
        </p:txBody>
      </p:sp>
      <p:sp>
        <p:nvSpPr>
          <p:cNvPr id="3" name="Abrir llave 2"/>
          <p:cNvSpPr/>
          <p:nvPr/>
        </p:nvSpPr>
        <p:spPr>
          <a:xfrm>
            <a:off x="3742386" y="1725769"/>
            <a:ext cx="404611" cy="3970318"/>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PE"/>
          </a:p>
        </p:txBody>
      </p:sp>
      <p:sp>
        <p:nvSpPr>
          <p:cNvPr id="4" name="Rectángulo 3"/>
          <p:cNvSpPr/>
          <p:nvPr/>
        </p:nvSpPr>
        <p:spPr>
          <a:xfrm>
            <a:off x="4391696" y="1725769"/>
            <a:ext cx="6375042" cy="3970318"/>
          </a:xfrm>
          <a:prstGeom prst="rect">
            <a:avLst/>
          </a:prstGeom>
        </p:spPr>
        <p:txBody>
          <a:bodyPr wrap="square">
            <a:spAutoFit/>
          </a:bodyPr>
          <a:lstStyle/>
          <a:p>
            <a:pPr algn="just"/>
            <a:r>
              <a:rPr lang="es-PE" dirty="0">
                <a:solidFill>
                  <a:srgbClr val="2F2F2F"/>
                </a:solidFill>
                <a:latin typeface="open sans"/>
              </a:rPr>
              <a:t>a) Requiera la actuación de una cantidad significativa de actos de investigación</a:t>
            </a:r>
          </a:p>
          <a:p>
            <a:pPr algn="just"/>
            <a:r>
              <a:rPr lang="es-PE" dirty="0">
                <a:solidFill>
                  <a:srgbClr val="2F2F2F"/>
                </a:solidFill>
                <a:latin typeface="open sans"/>
              </a:rPr>
              <a:t>b) Comprenda la investigación de numerosos delitos</a:t>
            </a:r>
          </a:p>
          <a:p>
            <a:pPr algn="just"/>
            <a:r>
              <a:rPr lang="es-PE" dirty="0">
                <a:solidFill>
                  <a:srgbClr val="2F2F2F"/>
                </a:solidFill>
                <a:latin typeface="open sans"/>
              </a:rPr>
              <a:t>c) Involucra una cantidad importante de imputados o agraviados</a:t>
            </a:r>
          </a:p>
          <a:p>
            <a:pPr algn="just"/>
            <a:r>
              <a:rPr lang="es-PE" dirty="0">
                <a:solidFill>
                  <a:srgbClr val="2F2F2F"/>
                </a:solidFill>
                <a:latin typeface="open sans"/>
              </a:rPr>
              <a:t>d) Investiga delitos perpetrados por imputados integrantes o colaboradores de bandas u organizaciones delictivas</a:t>
            </a:r>
          </a:p>
          <a:p>
            <a:pPr algn="just"/>
            <a:r>
              <a:rPr lang="es-PE" dirty="0">
                <a:solidFill>
                  <a:srgbClr val="2F2F2F"/>
                </a:solidFill>
                <a:latin typeface="open sans"/>
              </a:rPr>
              <a:t>e) Demanda la realización de pericias que comportan la revisión de una nutrida documentación o de complicados análisis técnicos</a:t>
            </a:r>
          </a:p>
          <a:p>
            <a:pPr algn="just"/>
            <a:r>
              <a:rPr lang="es-PE" dirty="0">
                <a:solidFill>
                  <a:srgbClr val="2F2F2F"/>
                </a:solidFill>
                <a:latin typeface="open sans"/>
              </a:rPr>
              <a:t>f) necesita realizar gestiones de carácter procesal fuera del país</a:t>
            </a:r>
          </a:p>
          <a:p>
            <a:pPr algn="just"/>
            <a:r>
              <a:rPr lang="es-PE" dirty="0">
                <a:solidFill>
                  <a:srgbClr val="2F2F2F"/>
                </a:solidFill>
                <a:latin typeface="open sans"/>
              </a:rPr>
              <a:t>g) deba revisar la gestión de personas jurídicas o entidades del Estado. </a:t>
            </a:r>
            <a:endParaRPr lang="es-PE" b="0" i="0" dirty="0">
              <a:solidFill>
                <a:srgbClr val="2F2F2F"/>
              </a:solidFill>
              <a:effectLst/>
              <a:latin typeface="open sans"/>
            </a:endParaRPr>
          </a:p>
        </p:txBody>
      </p:sp>
      <p:sp>
        <p:nvSpPr>
          <p:cNvPr id="5" name="Marcador de pie de página 4"/>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22371827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1707009" y="2860300"/>
            <a:ext cx="1764405" cy="133940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PE" dirty="0"/>
              <a:t>El Fiscal</a:t>
            </a:r>
          </a:p>
        </p:txBody>
      </p:sp>
      <p:sp>
        <p:nvSpPr>
          <p:cNvPr id="4" name="CuadroTexto 3"/>
          <p:cNvSpPr txBox="1"/>
          <p:nvPr/>
        </p:nvSpPr>
        <p:spPr>
          <a:xfrm>
            <a:off x="1493948" y="4445889"/>
            <a:ext cx="2228045" cy="923330"/>
          </a:xfrm>
          <a:prstGeom prst="rect">
            <a:avLst/>
          </a:prstGeom>
          <a:noFill/>
        </p:spPr>
        <p:txBody>
          <a:bodyPr wrap="square" rtlCol="0">
            <a:spAutoFit/>
          </a:bodyPr>
          <a:lstStyle/>
          <a:p>
            <a:pPr algn="ctr"/>
            <a:r>
              <a:rPr lang="es-PE" dirty="0"/>
              <a:t>Término de las Diligencias Preliminares </a:t>
            </a:r>
          </a:p>
        </p:txBody>
      </p:sp>
      <p:sp>
        <p:nvSpPr>
          <p:cNvPr id="6" name="Flecha derecha 5"/>
          <p:cNvSpPr/>
          <p:nvPr/>
        </p:nvSpPr>
        <p:spPr>
          <a:xfrm>
            <a:off x="3850780" y="3400617"/>
            <a:ext cx="521596" cy="2587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CuadroTexto 6"/>
          <p:cNvSpPr txBox="1"/>
          <p:nvPr/>
        </p:nvSpPr>
        <p:spPr>
          <a:xfrm>
            <a:off x="4700789" y="3296992"/>
            <a:ext cx="1790155" cy="369332"/>
          </a:xfrm>
          <a:prstGeom prst="rect">
            <a:avLst/>
          </a:prstGeom>
          <a:noFill/>
        </p:spPr>
        <p:txBody>
          <a:bodyPr wrap="square" rtlCol="0">
            <a:spAutoFit/>
          </a:bodyPr>
          <a:lstStyle/>
          <a:p>
            <a:r>
              <a:rPr lang="es-PE" dirty="0"/>
              <a:t>Puede decidir</a:t>
            </a:r>
          </a:p>
        </p:txBody>
      </p:sp>
      <p:sp>
        <p:nvSpPr>
          <p:cNvPr id="8" name="Abrir llave 7"/>
          <p:cNvSpPr/>
          <p:nvPr/>
        </p:nvSpPr>
        <p:spPr>
          <a:xfrm>
            <a:off x="6626175" y="2507392"/>
            <a:ext cx="334851" cy="19447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9" name="CuadroTexto 8"/>
          <p:cNvSpPr txBox="1"/>
          <p:nvPr/>
        </p:nvSpPr>
        <p:spPr>
          <a:xfrm rot="10800000" flipV="1">
            <a:off x="7096257" y="2414564"/>
            <a:ext cx="3606086" cy="2031325"/>
          </a:xfrm>
          <a:prstGeom prst="rect">
            <a:avLst/>
          </a:prstGeom>
          <a:noFill/>
        </p:spPr>
        <p:txBody>
          <a:bodyPr wrap="square" rtlCol="0">
            <a:spAutoFit/>
          </a:bodyPr>
          <a:lstStyle/>
          <a:p>
            <a:r>
              <a:rPr lang="es-PE" dirty="0"/>
              <a:t>Disposición de Archivo</a:t>
            </a:r>
          </a:p>
          <a:p>
            <a:endParaRPr lang="es-PE" dirty="0"/>
          </a:p>
          <a:p>
            <a:endParaRPr lang="es-PE" dirty="0"/>
          </a:p>
          <a:p>
            <a:endParaRPr lang="es-PE" dirty="0"/>
          </a:p>
          <a:p>
            <a:endParaRPr lang="es-PE" dirty="0"/>
          </a:p>
          <a:p>
            <a:r>
              <a:rPr lang="es-PE" dirty="0"/>
              <a:t>Disposición de Formalización de Investigación </a:t>
            </a:r>
            <a:r>
              <a:rPr lang="es-PE" dirty="0" err="1"/>
              <a:t>Prepratoria</a:t>
            </a:r>
            <a:r>
              <a:rPr lang="es-PE" dirty="0"/>
              <a:t> </a:t>
            </a:r>
          </a:p>
        </p:txBody>
      </p:sp>
      <p:sp>
        <p:nvSpPr>
          <p:cNvPr id="10" name="Marcador de pie de página 9"/>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5782790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133899" y="3087761"/>
            <a:ext cx="2910625" cy="369332"/>
          </a:xfrm>
          <a:prstGeom prst="rect">
            <a:avLst/>
          </a:prstGeom>
          <a:noFill/>
        </p:spPr>
        <p:txBody>
          <a:bodyPr wrap="square" rtlCol="0">
            <a:spAutoFit/>
          </a:bodyPr>
          <a:lstStyle/>
          <a:p>
            <a:pPr algn="ctr"/>
            <a:r>
              <a:rPr lang="es-PE" b="1" dirty="0"/>
              <a:t>Procede el Archivo</a:t>
            </a:r>
          </a:p>
        </p:txBody>
      </p:sp>
      <p:sp>
        <p:nvSpPr>
          <p:cNvPr id="4" name="Abrir llave 3"/>
          <p:cNvSpPr/>
          <p:nvPr/>
        </p:nvSpPr>
        <p:spPr>
          <a:xfrm>
            <a:off x="3708557" y="1867437"/>
            <a:ext cx="721775" cy="3103808"/>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s-PE"/>
          </a:p>
        </p:txBody>
      </p:sp>
      <p:sp>
        <p:nvSpPr>
          <p:cNvPr id="5" name="CuadroTexto 4"/>
          <p:cNvSpPr txBox="1"/>
          <p:nvPr/>
        </p:nvSpPr>
        <p:spPr>
          <a:xfrm>
            <a:off x="1429555" y="3696237"/>
            <a:ext cx="1893194" cy="369332"/>
          </a:xfrm>
          <a:prstGeom prst="rect">
            <a:avLst/>
          </a:prstGeom>
          <a:noFill/>
        </p:spPr>
        <p:txBody>
          <a:bodyPr wrap="square" rtlCol="0">
            <a:spAutoFit/>
          </a:bodyPr>
          <a:lstStyle/>
          <a:p>
            <a:r>
              <a:rPr lang="es-PE" dirty="0"/>
              <a:t>Art. 334° CPP</a:t>
            </a:r>
          </a:p>
        </p:txBody>
      </p:sp>
      <p:sp>
        <p:nvSpPr>
          <p:cNvPr id="6" name="CuadroTexto 5"/>
          <p:cNvSpPr txBox="1"/>
          <p:nvPr/>
        </p:nvSpPr>
        <p:spPr>
          <a:xfrm>
            <a:off x="4430332" y="1867437"/>
            <a:ext cx="6478073" cy="2703413"/>
          </a:xfrm>
          <a:prstGeom prst="rect">
            <a:avLst/>
          </a:prstGeom>
          <a:noFill/>
        </p:spPr>
        <p:txBody>
          <a:bodyPr wrap="square" rtlCol="0">
            <a:spAutoFit/>
          </a:bodyPr>
          <a:lstStyle/>
          <a:p>
            <a:r>
              <a:rPr lang="es-PE" sz="2800" dirty="0"/>
              <a:t>El hecho no constituye delito.</a:t>
            </a:r>
          </a:p>
          <a:p>
            <a:endParaRPr lang="es-PE" sz="2800" dirty="0"/>
          </a:p>
          <a:p>
            <a:r>
              <a:rPr lang="es-PE" sz="2800" dirty="0"/>
              <a:t>No es justificable penalmente</a:t>
            </a:r>
          </a:p>
          <a:p>
            <a:endParaRPr lang="es-PE" sz="2800" dirty="0"/>
          </a:p>
          <a:p>
            <a:r>
              <a:rPr lang="es-PE" sz="2800" dirty="0"/>
              <a:t>Se presenta causas de extinción previstas en la Ley</a:t>
            </a:r>
          </a:p>
        </p:txBody>
      </p:sp>
      <p:sp>
        <p:nvSpPr>
          <p:cNvPr id="7" name="Marcador de pie de página 6"/>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31821436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72744" y="2356834"/>
            <a:ext cx="7340957" cy="2123658"/>
          </a:xfrm>
          <a:prstGeom prst="rect">
            <a:avLst/>
          </a:prstGeom>
          <a:noFill/>
        </p:spPr>
        <p:txBody>
          <a:bodyPr wrap="square" lIns="91440" tIns="45720" rIns="91440" bIns="45720">
            <a:spAutoFit/>
          </a:bodyPr>
          <a:lstStyle/>
          <a:p>
            <a:pPr algn="ctr"/>
            <a:r>
              <a:rPr lang="es-E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La Investigación </a:t>
            </a:r>
          </a:p>
          <a:p>
            <a:pPr algn="ctr"/>
            <a:r>
              <a:rPr lang="es-E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Preparatoria </a:t>
            </a:r>
          </a:p>
        </p:txBody>
      </p:sp>
      <p:sp>
        <p:nvSpPr>
          <p:cNvPr id="3" name="Marcador de pie de página 2"/>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26441299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76530" y="1738649"/>
            <a:ext cx="7447846" cy="258532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5400" b="1" dirty="0">
                <a:ln/>
                <a:solidFill>
                  <a:schemeClr val="accent4"/>
                </a:solidFill>
              </a:rPr>
              <a:t>FORMALIZACIÓN DE </a:t>
            </a:r>
          </a:p>
          <a:p>
            <a:pPr algn="ctr"/>
            <a:r>
              <a:rPr lang="es-ES" sz="5400" b="1" dirty="0">
                <a:ln/>
                <a:solidFill>
                  <a:schemeClr val="accent4"/>
                </a:solidFill>
              </a:rPr>
              <a:t>INVESTIGACIÓN </a:t>
            </a:r>
          </a:p>
          <a:p>
            <a:pPr algn="ctr"/>
            <a:r>
              <a:rPr lang="es-ES" sz="5400" b="1" dirty="0">
                <a:ln/>
                <a:solidFill>
                  <a:schemeClr val="accent4"/>
                </a:solidFill>
              </a:rPr>
              <a:t>PREPARATORIA</a:t>
            </a:r>
            <a:endParaRPr lang="es-ES" sz="5400" b="1" cap="none" spc="0" dirty="0">
              <a:ln/>
              <a:solidFill>
                <a:schemeClr val="accent4"/>
              </a:solidFill>
              <a:effectLst/>
            </a:endParaRPr>
          </a:p>
        </p:txBody>
      </p:sp>
      <p:sp>
        <p:nvSpPr>
          <p:cNvPr id="3" name="Marcador de pie de página 2"/>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204677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43955" y="2150772"/>
            <a:ext cx="6800045" cy="2585323"/>
          </a:xfrm>
          <a:prstGeom prst="rect">
            <a:avLst/>
          </a:prstGeom>
        </p:spPr>
        <p:txBody>
          <a:bodyPr wrap="square">
            <a:spAutoFit/>
          </a:bodyPr>
          <a:lstStyle/>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PRINCIPIO </a:t>
            </a:r>
          </a:p>
          <a:p>
            <a:pPr algn="ctr"/>
            <a:r>
              <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DE IGUALDAD DE ARMAS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5095" y="4867140"/>
            <a:ext cx="1637763" cy="1637763"/>
          </a:xfrm>
          <a:prstGeom prst="rect">
            <a:avLst/>
          </a:prstGeom>
        </p:spPr>
      </p:pic>
    </p:spTree>
    <p:extLst>
      <p:ext uri="{BB962C8B-B14F-4D97-AF65-F5344CB8AC3E}">
        <p14:creationId xmlns:p14="http://schemas.microsoft.com/office/powerpoint/2010/main" val="25960556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9854" y="2833352"/>
            <a:ext cx="2910625" cy="1384995"/>
          </a:xfrm>
          <a:prstGeom prst="rect">
            <a:avLst/>
          </a:prstGeom>
          <a:noFill/>
        </p:spPr>
        <p:txBody>
          <a:bodyPr wrap="square" lIns="91440" tIns="45720" rIns="91440" bIns="45720">
            <a:spAutoFit/>
          </a:bodyPr>
          <a:lstStyle/>
          <a:p>
            <a:pPr algn="ctr"/>
            <a:endParaRPr lang="es-E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r>
              <a:rPr lang="es-E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ART. 336°</a:t>
            </a:r>
          </a:p>
          <a:p>
            <a:pPr algn="ctr"/>
            <a:r>
              <a:rPr lang="es-ES" sz="2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CPP</a:t>
            </a:r>
            <a:endParaRPr lang="es-E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Abrir llave 2"/>
          <p:cNvSpPr/>
          <p:nvPr/>
        </p:nvSpPr>
        <p:spPr>
          <a:xfrm>
            <a:off x="3400023" y="1904304"/>
            <a:ext cx="450760" cy="3657109"/>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s-PE"/>
          </a:p>
        </p:txBody>
      </p:sp>
      <p:sp>
        <p:nvSpPr>
          <p:cNvPr id="4" name="CuadroTexto 3"/>
          <p:cNvSpPr txBox="1"/>
          <p:nvPr/>
        </p:nvSpPr>
        <p:spPr>
          <a:xfrm>
            <a:off x="3850783" y="2021983"/>
            <a:ext cx="7456868" cy="3539430"/>
          </a:xfrm>
          <a:prstGeom prst="rect">
            <a:avLst/>
          </a:prstGeom>
          <a:noFill/>
        </p:spPr>
        <p:txBody>
          <a:bodyPr wrap="square" rtlCol="0">
            <a:spAutoFit/>
          </a:bodyPr>
          <a:lstStyle/>
          <a:p>
            <a:pPr algn="just"/>
            <a:r>
              <a:rPr lang="es-PE" sz="2800" dirty="0"/>
              <a:t>Si la denuncia, del informe policial o de las diligencias preliminares que realizó, aparecen indicios reveladores de la existencia de un delito, que la acción penal no ha prescrito, que se ha individualizado al imputado y que, si fuera el caso, se han satisfecho los requisitos d </a:t>
            </a:r>
            <a:r>
              <a:rPr lang="es-PE" sz="2800" dirty="0" err="1"/>
              <a:t>procedibilidad</a:t>
            </a:r>
            <a:r>
              <a:rPr lang="es-PE" sz="2800" dirty="0"/>
              <a:t>, dispondrá la formalización de la investigación Preparatoria</a:t>
            </a:r>
          </a:p>
        </p:txBody>
      </p:sp>
      <p:sp>
        <p:nvSpPr>
          <p:cNvPr id="5" name="Marcador de pie de página 4"/>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35517329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81551" y="2967335"/>
            <a:ext cx="8428911" cy="923330"/>
          </a:xfrm>
          <a:prstGeom prst="rect">
            <a:avLst/>
          </a:prstGeom>
          <a:noFill/>
        </p:spPr>
        <p:txBody>
          <a:bodyPr wrap="none" lIns="91440" tIns="45720" rIns="91440" bIns="45720">
            <a:spAutoFit/>
          </a:bodyPr>
          <a:lstStyle/>
          <a:p>
            <a:pPr algn="ctr"/>
            <a:r>
              <a:rPr lang="es-E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Estándares</a:t>
            </a: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de Sospech</a:t>
            </a:r>
            <a:r>
              <a:rPr lang="es-E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Marcador de pie de página 2"/>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31924182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53037" y="1481070"/>
            <a:ext cx="10457645" cy="5262979"/>
          </a:xfrm>
          <a:prstGeom prst="rect">
            <a:avLst/>
          </a:prstGeom>
        </p:spPr>
        <p:txBody>
          <a:bodyPr wrap="square">
            <a:spAutoFit/>
          </a:bodyPr>
          <a:lstStyle/>
          <a:p>
            <a:pPr algn="just"/>
            <a:r>
              <a:rPr lang="es-PE" sz="2400" b="1" dirty="0">
                <a:solidFill>
                  <a:srgbClr val="FF0000"/>
                </a:solidFill>
                <a:latin typeface="Roboto"/>
              </a:rPr>
              <a:t>a)</a:t>
            </a:r>
            <a:r>
              <a:rPr lang="es-PE" sz="2400" dirty="0">
                <a:solidFill>
                  <a:srgbClr val="FF0000"/>
                </a:solidFill>
                <a:latin typeface="Roboto"/>
              </a:rPr>
              <a:t> </a:t>
            </a:r>
            <a:r>
              <a:rPr lang="es-PE" sz="2400" dirty="0">
                <a:solidFill>
                  <a:srgbClr val="1E1E1E"/>
                </a:solidFill>
                <a:latin typeface="Roboto"/>
              </a:rPr>
              <a:t>Para iniciar diligencias preliminares solo se exige elementos de convicción que sostengan una </a:t>
            </a:r>
            <a:r>
              <a:rPr lang="es-PE" sz="2400" b="1" dirty="0">
                <a:solidFill>
                  <a:srgbClr val="1E1E1E"/>
                </a:solidFill>
                <a:latin typeface="Roboto"/>
              </a:rPr>
              <a:t>“sospecha inicial simple”</a:t>
            </a:r>
          </a:p>
          <a:p>
            <a:pPr algn="just"/>
            <a:r>
              <a:rPr lang="es-PE" sz="2400" dirty="0">
                <a:solidFill>
                  <a:srgbClr val="1E1E1E"/>
                </a:solidFill>
                <a:latin typeface="Roboto"/>
              </a:rPr>
              <a:t>.</a:t>
            </a:r>
            <a:br>
              <a:rPr lang="es-PE" sz="2400" b="1" dirty="0">
                <a:solidFill>
                  <a:srgbClr val="1E1E1E"/>
                </a:solidFill>
                <a:latin typeface="Roboto"/>
              </a:rPr>
            </a:br>
            <a:r>
              <a:rPr lang="es-PE" sz="2400" b="1" dirty="0">
                <a:solidFill>
                  <a:srgbClr val="FF0000"/>
                </a:solidFill>
                <a:latin typeface="Roboto"/>
              </a:rPr>
              <a:t>b)</a:t>
            </a:r>
            <a:r>
              <a:rPr lang="es-PE" sz="2400" dirty="0">
                <a:solidFill>
                  <a:srgbClr val="FF0000"/>
                </a:solidFill>
                <a:latin typeface="Roboto"/>
              </a:rPr>
              <a:t> </a:t>
            </a:r>
            <a:r>
              <a:rPr lang="es-PE" sz="2400" dirty="0">
                <a:solidFill>
                  <a:srgbClr val="1E1E1E"/>
                </a:solidFill>
                <a:latin typeface="Roboto"/>
              </a:rPr>
              <a:t>Para formalizar la investigación preparatoria se necesita </a:t>
            </a:r>
            <a:r>
              <a:rPr lang="es-PE" sz="2400" b="1" dirty="0">
                <a:solidFill>
                  <a:srgbClr val="1E1E1E"/>
                </a:solidFill>
                <a:latin typeface="Roboto"/>
              </a:rPr>
              <a:t>“sospecha reveladora”</a:t>
            </a:r>
            <a:r>
              <a:rPr lang="es-PE" sz="2400" dirty="0">
                <a:solidFill>
                  <a:srgbClr val="1E1E1E"/>
                </a:solidFill>
                <a:latin typeface="Roboto"/>
              </a:rPr>
              <a:t>.</a:t>
            </a:r>
          </a:p>
          <a:p>
            <a:pPr algn="just"/>
            <a:br>
              <a:rPr lang="es-PE" sz="2400" b="1" dirty="0">
                <a:solidFill>
                  <a:srgbClr val="1E1E1E"/>
                </a:solidFill>
                <a:latin typeface="Roboto"/>
              </a:rPr>
            </a:br>
            <a:r>
              <a:rPr lang="es-PE" sz="2400" b="1" dirty="0">
                <a:solidFill>
                  <a:srgbClr val="FF0000"/>
                </a:solidFill>
                <a:latin typeface="Roboto"/>
              </a:rPr>
              <a:t>c)</a:t>
            </a:r>
            <a:r>
              <a:rPr lang="es-PE" sz="2400" dirty="0">
                <a:solidFill>
                  <a:srgbClr val="FF0000"/>
                </a:solidFill>
                <a:latin typeface="Roboto"/>
              </a:rPr>
              <a:t> </a:t>
            </a:r>
            <a:r>
              <a:rPr lang="es-PE" sz="2400" dirty="0">
                <a:solidFill>
                  <a:srgbClr val="1E1E1E"/>
                </a:solidFill>
                <a:latin typeface="Roboto"/>
              </a:rPr>
              <a:t>para acusar y dictar el auto de enjuiciamiento se precisa </a:t>
            </a:r>
            <a:r>
              <a:rPr lang="es-PE" sz="2400" b="1" dirty="0">
                <a:solidFill>
                  <a:srgbClr val="1E1E1E"/>
                </a:solidFill>
                <a:latin typeface="Roboto"/>
              </a:rPr>
              <a:t>“sospecha suficiente”</a:t>
            </a:r>
            <a:r>
              <a:rPr lang="es-PE" sz="2400" dirty="0">
                <a:solidFill>
                  <a:srgbClr val="1E1E1E"/>
                </a:solidFill>
                <a:latin typeface="Roboto"/>
              </a:rPr>
              <a:t>.</a:t>
            </a:r>
          </a:p>
          <a:p>
            <a:pPr algn="just"/>
            <a:br>
              <a:rPr lang="es-PE" sz="2400" b="1" dirty="0">
                <a:solidFill>
                  <a:srgbClr val="1E1E1E"/>
                </a:solidFill>
                <a:latin typeface="Roboto"/>
              </a:rPr>
            </a:br>
            <a:r>
              <a:rPr lang="es-PE" sz="2400" b="1" dirty="0">
                <a:solidFill>
                  <a:srgbClr val="FF0000"/>
                </a:solidFill>
                <a:latin typeface="Roboto"/>
              </a:rPr>
              <a:t>d)</a:t>
            </a:r>
            <a:r>
              <a:rPr lang="es-PE" sz="2400" dirty="0">
                <a:solidFill>
                  <a:srgbClr val="FF0000"/>
                </a:solidFill>
                <a:latin typeface="Roboto"/>
              </a:rPr>
              <a:t> </a:t>
            </a:r>
            <a:r>
              <a:rPr lang="es-PE" sz="2400" dirty="0">
                <a:solidFill>
                  <a:srgbClr val="1E1E1E"/>
                </a:solidFill>
                <a:latin typeface="Roboto"/>
              </a:rPr>
              <a:t>para proferir auto de prisión preventiva se demanda </a:t>
            </a:r>
            <a:r>
              <a:rPr lang="es-PE" sz="2400" b="1" dirty="0">
                <a:solidFill>
                  <a:srgbClr val="1E1E1E"/>
                </a:solidFill>
                <a:latin typeface="Roboto"/>
              </a:rPr>
              <a:t>“sospecha grave”</a:t>
            </a:r>
            <a:r>
              <a:rPr lang="es-PE" sz="2400" dirty="0">
                <a:solidFill>
                  <a:srgbClr val="1E1E1E"/>
                </a:solidFill>
                <a:latin typeface="Roboto"/>
              </a:rPr>
              <a:t>. </a:t>
            </a:r>
            <a:r>
              <a:rPr lang="es-PE" sz="2400" b="1" dirty="0">
                <a:solidFill>
                  <a:srgbClr val="1E1E1E"/>
                </a:solidFill>
                <a:latin typeface="Roboto"/>
              </a:rPr>
              <a:t>(Actualmente Sospecha Fuerte)</a:t>
            </a:r>
          </a:p>
          <a:p>
            <a:pPr algn="just"/>
            <a:br>
              <a:rPr lang="es-PE" sz="2400" b="1" dirty="0">
                <a:solidFill>
                  <a:srgbClr val="1E1E1E"/>
                </a:solidFill>
                <a:latin typeface="Roboto"/>
              </a:rPr>
            </a:br>
            <a:r>
              <a:rPr lang="es-PE" sz="2400" b="1" dirty="0">
                <a:solidFill>
                  <a:srgbClr val="FF0000"/>
                </a:solidFill>
                <a:latin typeface="Roboto"/>
              </a:rPr>
              <a:t>e)</a:t>
            </a:r>
            <a:r>
              <a:rPr lang="es-PE" sz="2400" dirty="0">
                <a:solidFill>
                  <a:srgbClr val="FF0000"/>
                </a:solidFill>
                <a:latin typeface="Roboto"/>
              </a:rPr>
              <a:t> </a:t>
            </a:r>
            <a:r>
              <a:rPr lang="es-PE" sz="2400" dirty="0">
                <a:solidFill>
                  <a:srgbClr val="1E1E1E"/>
                </a:solidFill>
                <a:latin typeface="Roboto"/>
              </a:rPr>
              <a:t>La sentencia condenatoria requiere </a:t>
            </a:r>
            <a:r>
              <a:rPr lang="es-PE" sz="2400" b="1" dirty="0">
                <a:solidFill>
                  <a:srgbClr val="1E1E1E"/>
                </a:solidFill>
                <a:latin typeface="Roboto"/>
              </a:rPr>
              <a:t>elementos de prueba más allá de toda duda razonable</a:t>
            </a:r>
            <a:r>
              <a:rPr lang="es-PE" sz="2400" dirty="0">
                <a:solidFill>
                  <a:srgbClr val="1E1E1E"/>
                </a:solidFill>
                <a:latin typeface="Roboto"/>
              </a:rPr>
              <a:t>.</a:t>
            </a:r>
            <a:endParaRPr lang="es-PE" sz="2400" dirty="0"/>
          </a:p>
        </p:txBody>
      </p:sp>
      <p:sp>
        <p:nvSpPr>
          <p:cNvPr id="4" name="Marcador de pie de página 3"/>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1051039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04563" y="1751527"/>
            <a:ext cx="5898524" cy="1754326"/>
          </a:xfrm>
          <a:prstGeom prst="rect">
            <a:avLst/>
          </a:prstGeom>
          <a:noFill/>
        </p:spPr>
        <p:txBody>
          <a:bodyPr wrap="square" lIns="91440" tIns="45720" rIns="91440" bIns="45720">
            <a:spAutoFit/>
          </a:bodyPr>
          <a:lstStyle/>
          <a:p>
            <a:pPr algn="ctr"/>
            <a:r>
              <a:rPr lang="es-E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Plazo de las Investigaciones</a:t>
            </a:r>
            <a:endPar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Marcador de pie de página 2"/>
          <p:cNvSpPr>
            <a:spLocks noGrp="1"/>
          </p:cNvSpPr>
          <p:nvPr>
            <p:ph type="ftr" sz="quarter" idx="11"/>
          </p:nvPr>
        </p:nvSpPr>
        <p:spPr/>
        <p:txBody>
          <a:bodyPr/>
          <a:lstStyle/>
          <a:p>
            <a:r>
              <a:rPr lang="es-PE"/>
              <a:t>Sergio Chávez Panduro</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8215" y="4267556"/>
            <a:ext cx="1632261" cy="1632261"/>
          </a:xfrm>
          <a:prstGeom prst="rect">
            <a:avLst/>
          </a:prstGeom>
        </p:spPr>
      </p:pic>
    </p:spTree>
    <p:extLst>
      <p:ext uri="{BB962C8B-B14F-4D97-AF65-F5344CB8AC3E}">
        <p14:creationId xmlns:p14="http://schemas.microsoft.com/office/powerpoint/2010/main" val="828612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3639" y="2588655"/>
            <a:ext cx="3219719" cy="1323439"/>
          </a:xfrm>
          <a:prstGeom prst="rect">
            <a:avLst/>
          </a:prstGeom>
          <a:noFill/>
        </p:spPr>
        <p:txBody>
          <a:bodyPr wrap="square" rtlCol="0">
            <a:spAutoFit/>
          </a:bodyPr>
          <a:lstStyle/>
          <a:p>
            <a:endParaRPr lang="es-PE" sz="4000" b="1" dirty="0">
              <a:solidFill>
                <a:srgbClr val="00B050"/>
              </a:solidFill>
            </a:endParaRPr>
          </a:p>
          <a:p>
            <a:r>
              <a:rPr lang="es-PE" sz="4000" b="1" dirty="0">
                <a:solidFill>
                  <a:srgbClr val="00B050"/>
                </a:solidFill>
              </a:rPr>
              <a:t>Plazo</a:t>
            </a:r>
          </a:p>
        </p:txBody>
      </p:sp>
      <p:sp>
        <p:nvSpPr>
          <p:cNvPr id="3" name="Abrir llave 2"/>
          <p:cNvSpPr/>
          <p:nvPr/>
        </p:nvSpPr>
        <p:spPr>
          <a:xfrm>
            <a:off x="2073498" y="1506828"/>
            <a:ext cx="772732" cy="416350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b="1" dirty="0"/>
          </a:p>
        </p:txBody>
      </p:sp>
      <p:sp>
        <p:nvSpPr>
          <p:cNvPr id="4" name="CuadroTexto 3"/>
          <p:cNvSpPr txBox="1"/>
          <p:nvPr/>
        </p:nvSpPr>
        <p:spPr>
          <a:xfrm>
            <a:off x="3181082" y="1700011"/>
            <a:ext cx="7225047" cy="3970318"/>
          </a:xfrm>
          <a:prstGeom prst="rect">
            <a:avLst/>
          </a:prstGeom>
          <a:noFill/>
        </p:spPr>
        <p:txBody>
          <a:bodyPr wrap="square" rtlCol="0">
            <a:spAutoFit/>
          </a:bodyPr>
          <a:lstStyle/>
          <a:p>
            <a:pPr algn="just"/>
            <a:r>
              <a:rPr lang="es-PE" sz="2800" dirty="0"/>
              <a:t>El plazo de las diligencias Preliminares es de sesenta días, salvo que se produzca la detención de una persona. No obstante ello, el fiscal podrá fijar un plazo distinto </a:t>
            </a:r>
          </a:p>
          <a:p>
            <a:pPr algn="just"/>
            <a:endParaRPr lang="es-PE" sz="2800" dirty="0"/>
          </a:p>
          <a:p>
            <a:pPr algn="just"/>
            <a:endParaRPr lang="es-PE" sz="2800" dirty="0"/>
          </a:p>
          <a:p>
            <a:pPr algn="just"/>
            <a:r>
              <a:rPr lang="es-PE" sz="2800" dirty="0"/>
              <a:t>El caso podría ser declarado complejo, siempre y cuando existan las causales de complejidad de un Proceso. </a:t>
            </a:r>
          </a:p>
        </p:txBody>
      </p:sp>
      <p:sp>
        <p:nvSpPr>
          <p:cNvPr id="5" name="Marcador de pie de página 4"/>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5810886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92428" y="2794715"/>
            <a:ext cx="2150772" cy="646331"/>
          </a:xfrm>
          <a:prstGeom prst="rect">
            <a:avLst/>
          </a:prstGeom>
        </p:spPr>
        <p:txBody>
          <a:bodyPr wrap="square">
            <a:spAutoFit/>
          </a:bodyPr>
          <a:lstStyle/>
          <a:p>
            <a:pPr algn="ctr"/>
            <a:r>
              <a:rPr lang="es-PE" b="1" dirty="0">
                <a:solidFill>
                  <a:srgbClr val="FF0000"/>
                </a:solidFill>
                <a:latin typeface="Roboto Slab"/>
              </a:rPr>
              <a:t>[Casación 66-2010, Puno]</a:t>
            </a:r>
            <a:endParaRPr lang="es-PE" b="1" i="0" dirty="0">
              <a:solidFill>
                <a:srgbClr val="FF0000"/>
              </a:solidFill>
              <a:effectLst/>
              <a:latin typeface="Roboto Slab"/>
            </a:endParaRPr>
          </a:p>
        </p:txBody>
      </p:sp>
      <p:sp>
        <p:nvSpPr>
          <p:cNvPr id="3" name="Abrir llave 2"/>
          <p:cNvSpPr/>
          <p:nvPr/>
        </p:nvSpPr>
        <p:spPr>
          <a:xfrm>
            <a:off x="2438399" y="1296713"/>
            <a:ext cx="734096" cy="42886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
        <p:nvSpPr>
          <p:cNvPr id="4" name="Rectángulo 3"/>
          <p:cNvSpPr/>
          <p:nvPr/>
        </p:nvSpPr>
        <p:spPr>
          <a:xfrm>
            <a:off x="2979313" y="1584100"/>
            <a:ext cx="8263944" cy="3970318"/>
          </a:xfrm>
          <a:prstGeom prst="rect">
            <a:avLst/>
          </a:prstGeom>
        </p:spPr>
        <p:txBody>
          <a:bodyPr wrap="square">
            <a:spAutoFit/>
          </a:bodyPr>
          <a:lstStyle/>
          <a:p>
            <a:pPr algn="just"/>
            <a:r>
              <a:rPr lang="es-PE" dirty="0">
                <a:solidFill>
                  <a:srgbClr val="1E1E1E"/>
                </a:solidFill>
                <a:latin typeface="Roboto"/>
              </a:rPr>
              <a:t>Que, el plazo de veinte días le corresponde a la fase de </a:t>
            </a:r>
            <a:r>
              <a:rPr lang="es-PE" b="1" dirty="0">
                <a:solidFill>
                  <a:srgbClr val="1E1E1E"/>
                </a:solidFill>
                <a:latin typeface="Roboto"/>
              </a:rPr>
              <a:t>diligencias preliminares</a:t>
            </a:r>
            <a:r>
              <a:rPr lang="es-PE" dirty="0">
                <a:solidFill>
                  <a:srgbClr val="1E1E1E"/>
                </a:solidFill>
                <a:latin typeface="Roboto"/>
              </a:rPr>
              <a:t>; la cual no forma parte del plazo que se señala para la segunda fase denominada de la investigación preparatoria: esto es porque cada una de ellas persigue una finalidad distinta; pues, las </a:t>
            </a:r>
            <a:r>
              <a:rPr lang="es-PE" b="1" dirty="0">
                <a:solidFill>
                  <a:srgbClr val="1E1E1E"/>
                </a:solidFill>
                <a:latin typeface="Roboto"/>
              </a:rPr>
              <a:t>diligencias preliminares</a:t>
            </a:r>
            <a:r>
              <a:rPr lang="es-PE" dirty="0">
                <a:solidFill>
                  <a:srgbClr val="1E1E1E"/>
                </a:solidFill>
                <a:latin typeface="Roboto"/>
              </a:rPr>
              <a:t> son para concluir si se formaliza o no denuncia; siendo así, si el Fiscal se excede del plazo en las </a:t>
            </a:r>
            <a:r>
              <a:rPr lang="es-PE" b="1" dirty="0">
                <a:solidFill>
                  <a:srgbClr val="1E1E1E"/>
                </a:solidFill>
                <a:latin typeface="Roboto"/>
              </a:rPr>
              <a:t>diligencias preliminares</a:t>
            </a:r>
            <a:r>
              <a:rPr lang="es-PE" dirty="0">
                <a:solidFill>
                  <a:srgbClr val="1E1E1E"/>
                </a:solidFill>
                <a:latin typeface="Roboto"/>
              </a:rPr>
              <a:t>, se somete a un tipo de control. De otro lado, quien se considere afectado por una excesiva duración de las </a:t>
            </a:r>
            <a:r>
              <a:rPr lang="es-PE" b="1" dirty="0">
                <a:solidFill>
                  <a:srgbClr val="1E1E1E"/>
                </a:solidFill>
                <a:latin typeface="Roboto"/>
              </a:rPr>
              <a:t>diligencias preliminares</a:t>
            </a:r>
            <a:r>
              <a:rPr lang="es-PE" dirty="0">
                <a:solidFill>
                  <a:srgbClr val="1E1E1E"/>
                </a:solidFill>
                <a:latin typeface="Roboto"/>
              </a:rPr>
              <a:t>, solicitará al Fiscal le dé término y dicte la disposición que corresponda; a fin de no afectar el derecho al </a:t>
            </a:r>
            <a:r>
              <a:rPr lang="es-PE" b="1" dirty="0">
                <a:solidFill>
                  <a:srgbClr val="1E1E1E"/>
                </a:solidFill>
                <a:latin typeface="Roboto"/>
              </a:rPr>
              <a:t>plazo razonable</a:t>
            </a:r>
            <a:r>
              <a:rPr lang="es-PE" dirty="0">
                <a:solidFill>
                  <a:srgbClr val="1E1E1E"/>
                </a:solidFill>
                <a:latin typeface="Roboto"/>
              </a:rPr>
              <a:t> que constituye una garantía fundamental integrante del debido proceso.</a:t>
            </a:r>
          </a:p>
          <a:p>
            <a:pPr algn="just"/>
            <a:endParaRPr lang="es-PE" dirty="0">
              <a:solidFill>
                <a:srgbClr val="1E1E1E"/>
              </a:solidFill>
              <a:latin typeface="Roboto"/>
            </a:endParaRPr>
          </a:p>
          <a:p>
            <a:pPr algn="just"/>
            <a:r>
              <a:rPr lang="es-PE" dirty="0">
                <a:solidFill>
                  <a:srgbClr val="1E1E1E"/>
                </a:solidFill>
                <a:latin typeface="Roboto"/>
              </a:rPr>
              <a:t>(Ahora es preciso señalar que actualmente el plazo de diligencias preliminares es de 60 días)</a:t>
            </a:r>
            <a:endParaRPr lang="es-PE" dirty="0"/>
          </a:p>
        </p:txBody>
      </p:sp>
      <p:sp>
        <p:nvSpPr>
          <p:cNvPr id="5" name="CuadroTexto 4"/>
          <p:cNvSpPr txBox="1"/>
          <p:nvPr/>
        </p:nvSpPr>
        <p:spPr>
          <a:xfrm>
            <a:off x="1056068" y="3606085"/>
            <a:ext cx="1146219" cy="369332"/>
          </a:xfrm>
          <a:prstGeom prst="rect">
            <a:avLst/>
          </a:prstGeom>
          <a:noFill/>
        </p:spPr>
        <p:txBody>
          <a:bodyPr wrap="square" rtlCol="0">
            <a:spAutoFit/>
          </a:bodyPr>
          <a:lstStyle/>
          <a:p>
            <a:r>
              <a:rPr lang="es-PE" b="1" dirty="0"/>
              <a:t>(Plazos)</a:t>
            </a:r>
          </a:p>
        </p:txBody>
      </p:sp>
      <p:sp>
        <p:nvSpPr>
          <p:cNvPr id="6" name="Marcador de pie de página 5"/>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14265162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1989" y="2472745"/>
            <a:ext cx="6272011" cy="1077218"/>
          </a:xfrm>
          <a:prstGeom prst="rect">
            <a:avLst/>
          </a:prstGeom>
        </p:spPr>
        <p:txBody>
          <a:bodyPr wrap="square">
            <a:spAutoFit/>
          </a:bodyPr>
          <a:lstStyle/>
          <a:p>
            <a:pPr algn="ctr"/>
            <a:r>
              <a:rPr lang="es-PE" sz="3200" b="1" dirty="0">
                <a:solidFill>
                  <a:schemeClr val="bg2">
                    <a:lumMod val="50000"/>
                  </a:schemeClr>
                </a:solidFill>
                <a:latin typeface="merriweather"/>
              </a:rPr>
              <a:t>¿Cuándo concluye la Investigación Preparatoria</a:t>
            </a:r>
            <a:endParaRPr lang="es-PE" sz="3200" b="1" i="0" dirty="0">
              <a:solidFill>
                <a:schemeClr val="bg2">
                  <a:lumMod val="50000"/>
                </a:schemeClr>
              </a:solidFill>
              <a:effectLst/>
              <a:latin typeface="merriweather"/>
            </a:endParaRPr>
          </a:p>
        </p:txBody>
      </p:sp>
      <p:sp>
        <p:nvSpPr>
          <p:cNvPr id="3" name="Marcador de pie de página 2"/>
          <p:cNvSpPr>
            <a:spLocks noGrp="1"/>
          </p:cNvSpPr>
          <p:nvPr>
            <p:ph type="ftr" sz="quarter" idx="11"/>
          </p:nvPr>
        </p:nvSpPr>
        <p:spPr/>
        <p:txBody>
          <a:bodyPr/>
          <a:lstStyle/>
          <a:p>
            <a:r>
              <a:rPr lang="es-PE"/>
              <a:t>Sergio Chávez Panduro</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4731" y="3733799"/>
            <a:ext cx="1637763" cy="1637763"/>
          </a:xfrm>
          <a:prstGeom prst="rect">
            <a:avLst/>
          </a:prstGeom>
        </p:spPr>
      </p:pic>
    </p:spTree>
    <p:extLst>
      <p:ext uri="{BB962C8B-B14F-4D97-AF65-F5344CB8AC3E}">
        <p14:creationId xmlns:p14="http://schemas.microsoft.com/office/powerpoint/2010/main" val="22762136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81837" y="2150772"/>
            <a:ext cx="6928833" cy="2492990"/>
          </a:xfrm>
          <a:prstGeom prst="rect">
            <a:avLst/>
          </a:prstGeom>
        </p:spPr>
        <p:txBody>
          <a:bodyPr wrap="square">
            <a:spAutoFit/>
          </a:bodyPr>
          <a:lstStyle/>
          <a:p>
            <a:pPr algn="just"/>
            <a:r>
              <a:rPr lang="es-PE" sz="2400" dirty="0">
                <a:solidFill>
                  <a:srgbClr val="2F2F2F"/>
                </a:solidFill>
                <a:latin typeface="open sans"/>
              </a:rPr>
              <a:t>La investigación preparatoria concluye cuando se notifica a las partes con la disposición de conclusión de la investigación, por cuanto el acto de notificación es la situación que desencadena la finalización del cómputo del plazo.</a:t>
            </a:r>
          </a:p>
          <a:p>
            <a:br>
              <a:rPr lang="es-PE" dirty="0"/>
            </a:br>
            <a:endParaRPr lang="es-PE" dirty="0"/>
          </a:p>
        </p:txBody>
      </p:sp>
      <p:sp>
        <p:nvSpPr>
          <p:cNvPr id="3" name="Marcador de pie de página 2"/>
          <p:cNvSpPr>
            <a:spLocks noGrp="1"/>
          </p:cNvSpPr>
          <p:nvPr>
            <p:ph type="ftr" sz="quarter" idx="11"/>
          </p:nvPr>
        </p:nvSpPr>
        <p:spPr/>
        <p:txBody>
          <a:bodyPr/>
          <a:lstStyle/>
          <a:p>
            <a:r>
              <a:rPr lang="es-PE"/>
              <a:t>Sergio Chávez Panduro</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1448" y="4210317"/>
            <a:ext cx="1637763" cy="1637763"/>
          </a:xfrm>
          <a:prstGeom prst="rect">
            <a:avLst/>
          </a:prstGeom>
        </p:spPr>
      </p:pic>
    </p:spTree>
    <p:extLst>
      <p:ext uri="{BB962C8B-B14F-4D97-AF65-F5344CB8AC3E}">
        <p14:creationId xmlns:p14="http://schemas.microsoft.com/office/powerpoint/2010/main" val="4443569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04563" y="2279560"/>
            <a:ext cx="6439437" cy="2246769"/>
          </a:xfrm>
          <a:prstGeom prst="rect">
            <a:avLst/>
          </a:prstGeom>
        </p:spPr>
        <p:txBody>
          <a:bodyPr wrap="square">
            <a:spAutoFit/>
          </a:bodyPr>
          <a:lstStyle/>
          <a:p>
            <a:pPr algn="just"/>
            <a:r>
              <a:rPr lang="es-PE" sz="2800" b="1" dirty="0">
                <a:solidFill>
                  <a:srgbClr val="2F2F2F"/>
                </a:solidFill>
                <a:latin typeface="open sans"/>
              </a:rPr>
              <a:t>Sala Penal Nacional de Apelaciones especializada en delitos de corrupción de funcionarios, en su Resolución N° 5, emitida el 30 de enero de 2018.</a:t>
            </a:r>
            <a:endParaRPr lang="es-PE" sz="2800" b="1" dirty="0"/>
          </a:p>
        </p:txBody>
      </p:sp>
      <p:sp>
        <p:nvSpPr>
          <p:cNvPr id="3" name="Marcador de pie de página 2"/>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42710721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40158" y="1403796"/>
            <a:ext cx="9504609" cy="5262979"/>
          </a:xfrm>
          <a:prstGeom prst="rect">
            <a:avLst/>
          </a:prstGeom>
        </p:spPr>
        <p:txBody>
          <a:bodyPr wrap="square">
            <a:spAutoFit/>
          </a:bodyPr>
          <a:lstStyle/>
          <a:p>
            <a:pPr algn="just"/>
            <a:r>
              <a:rPr lang="es-PE" sz="2800" dirty="0">
                <a:solidFill>
                  <a:srgbClr val="2F2F2F"/>
                </a:solidFill>
                <a:latin typeface="open sans"/>
              </a:rPr>
              <a:t>Cuatro criterios sobre el momento que debe entenderse por concluida la investigación preparatoria: </a:t>
            </a:r>
          </a:p>
          <a:p>
            <a:pPr marL="571500" indent="-571500" algn="just">
              <a:buAutoNum type="romanLcParenR"/>
            </a:pPr>
            <a:r>
              <a:rPr lang="es-PE" sz="2800" dirty="0">
                <a:solidFill>
                  <a:srgbClr val="2F2F2F"/>
                </a:solidFill>
                <a:latin typeface="open sans"/>
              </a:rPr>
              <a:t>Cuando materialmente vence el plazo legal, </a:t>
            </a:r>
          </a:p>
          <a:p>
            <a:pPr marL="571500" indent="-571500" algn="just">
              <a:buAutoNum type="romanLcParenR"/>
            </a:pPr>
            <a:r>
              <a:rPr lang="es-PE" sz="2800" dirty="0">
                <a:solidFill>
                  <a:srgbClr val="2F2F2F"/>
                </a:solidFill>
                <a:latin typeface="open sans"/>
              </a:rPr>
              <a:t>Cuando el fiscal dicta la disposición de conclusión o cuando el juez dicta el auto que ordena la conclusión de la investigación, previa audiencia de control de plazo; </a:t>
            </a:r>
          </a:p>
          <a:p>
            <a:pPr marL="571500" indent="-571500" algn="just">
              <a:buAutoNum type="romanLcParenR"/>
            </a:pPr>
            <a:r>
              <a:rPr lang="es-PE" sz="2800" dirty="0">
                <a:solidFill>
                  <a:srgbClr val="2F2F2F"/>
                </a:solidFill>
                <a:latin typeface="open sans"/>
              </a:rPr>
              <a:t>Cuando se comunica al juez la disposición de  conclusión; y, </a:t>
            </a:r>
          </a:p>
          <a:p>
            <a:pPr marL="571500" indent="-571500" algn="just">
              <a:buAutoNum type="romanLcParenR"/>
            </a:pPr>
            <a:r>
              <a:rPr lang="es-PE" sz="2800" dirty="0">
                <a:solidFill>
                  <a:srgbClr val="2F2F2F"/>
                </a:solidFill>
                <a:latin typeface="open sans"/>
              </a:rPr>
              <a:t>Cuando se notifica a las partes con la disposición de conclusión.</a:t>
            </a:r>
          </a:p>
          <a:p>
            <a:pPr algn="just"/>
            <a:r>
              <a:rPr lang="es-PE" sz="2800" dirty="0">
                <a:solidFill>
                  <a:srgbClr val="2F2F2F"/>
                </a:solidFill>
                <a:latin typeface="open sans"/>
              </a:rPr>
              <a:t> </a:t>
            </a:r>
            <a:endParaRPr lang="es-PE" sz="2800" b="0" i="0" dirty="0">
              <a:solidFill>
                <a:srgbClr val="2F2F2F"/>
              </a:solidFill>
              <a:effectLst/>
              <a:latin typeface="open sans"/>
            </a:endParaRPr>
          </a:p>
        </p:txBody>
      </p:sp>
      <p:sp>
        <p:nvSpPr>
          <p:cNvPr id="3" name="Marcador de pie de página 2"/>
          <p:cNvSpPr>
            <a:spLocks noGrp="1"/>
          </p:cNvSpPr>
          <p:nvPr>
            <p:ph type="ftr" sz="quarter" idx="11"/>
          </p:nvPr>
        </p:nvSpPr>
        <p:spPr/>
        <p:txBody>
          <a:bodyPr/>
          <a:lstStyle/>
          <a:p>
            <a:r>
              <a:rPr lang="es-PE"/>
              <a:t>Sergio Chávez Panduro</a:t>
            </a:r>
          </a:p>
        </p:txBody>
      </p:sp>
    </p:spTree>
    <p:extLst>
      <p:ext uri="{BB962C8B-B14F-4D97-AF65-F5344CB8AC3E}">
        <p14:creationId xmlns:p14="http://schemas.microsoft.com/office/powerpoint/2010/main" val="328803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46220" y="1687132"/>
            <a:ext cx="9955369" cy="3785652"/>
          </a:xfrm>
          <a:prstGeom prst="rect">
            <a:avLst/>
          </a:prstGeom>
        </p:spPr>
        <p:txBody>
          <a:bodyPr wrap="square">
            <a:spAutoFit/>
          </a:bodyPr>
          <a:lstStyle/>
          <a:p>
            <a:pPr algn="just"/>
            <a:r>
              <a:rPr lang="es-PE" sz="4800" dirty="0"/>
              <a:t>«consiste en reconocer a las partes los mismos medios de ataque y de defensa, es decir idénticas posibilidades y cargas de alegación, prueba e impugnación'.</a:t>
            </a:r>
          </a:p>
        </p:txBody>
      </p:sp>
    </p:spTree>
    <p:extLst>
      <p:ext uri="{BB962C8B-B14F-4D97-AF65-F5344CB8AC3E}">
        <p14:creationId xmlns:p14="http://schemas.microsoft.com/office/powerpoint/2010/main" val="25762992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87132" y="1468192"/>
            <a:ext cx="8847786" cy="3416320"/>
          </a:xfrm>
          <a:prstGeom prst="rect">
            <a:avLst/>
          </a:prstGeom>
          <a:noFill/>
        </p:spPr>
        <p:txBody>
          <a:bodyPr wrap="square" lIns="91440" tIns="45720" rIns="91440" bIns="45720">
            <a:spAutoFit/>
          </a:bodyPr>
          <a:lstStyle/>
          <a:p>
            <a:pPr algn="ct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r>
              <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GRACIAS TOTALES</a:t>
            </a:r>
          </a:p>
          <a:p>
            <a:pPr algn="ctr"/>
            <a:endParaRPr lang="es-E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a:p>
            <a:pPr algn="ct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Marcador de pie de página 2"/>
          <p:cNvSpPr>
            <a:spLocks noGrp="1"/>
          </p:cNvSpPr>
          <p:nvPr>
            <p:ph type="ftr" sz="quarter" idx="11"/>
          </p:nvPr>
        </p:nvSpPr>
        <p:spPr/>
        <p:txBody>
          <a:bodyPr/>
          <a:lstStyle/>
          <a:p>
            <a:r>
              <a:rPr lang="es-PE"/>
              <a:t>Sergio Chávez Panduro</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985" y="4868192"/>
            <a:ext cx="1047226" cy="1047226"/>
          </a:xfrm>
          <a:prstGeom prst="rect">
            <a:avLst/>
          </a:prstGeom>
        </p:spPr>
      </p:pic>
    </p:spTree>
    <p:extLst>
      <p:ext uri="{BB962C8B-B14F-4D97-AF65-F5344CB8AC3E}">
        <p14:creationId xmlns:p14="http://schemas.microsoft.com/office/powerpoint/2010/main" val="238467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20463" y="1687132"/>
            <a:ext cx="9839458" cy="4031873"/>
          </a:xfrm>
          <a:prstGeom prst="rect">
            <a:avLst/>
          </a:prstGeom>
        </p:spPr>
        <p:txBody>
          <a:bodyPr wrap="square">
            <a:spAutoFit/>
          </a:bodyPr>
          <a:lstStyle/>
          <a:p>
            <a:pPr algn="just"/>
            <a:r>
              <a:rPr lang="es-PE" sz="3200" dirty="0"/>
              <a:t>El CPP garantiza expresamente este principio como norma rectora del proceso al disponer en el numeral3 del Art. 1 del Título Preliminar: «Las partes intervendrán en el proceso con iguales posibilidades de ejercer las facultades v derechos previstos en la Constitución y en este Código. Los jueces preservaran el principio de igualdad procesal. debiendo allanar todos los </a:t>
            </a:r>
            <a:r>
              <a:rPr lang="es-PE" sz="3200" dirty="0" err="1"/>
              <a:t>ohstáculos</a:t>
            </a:r>
            <a:r>
              <a:rPr lang="es-PE" sz="3200" dirty="0"/>
              <a:t> que impidan o dificulten su vigencia». </a:t>
            </a:r>
          </a:p>
        </p:txBody>
      </p:sp>
    </p:spTree>
    <p:extLst>
      <p:ext uri="{BB962C8B-B14F-4D97-AF65-F5344CB8AC3E}">
        <p14:creationId xmlns:p14="http://schemas.microsoft.com/office/powerpoint/2010/main" val="18543536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2901</TotalTime>
  <Words>3562</Words>
  <Application>Microsoft Office PowerPoint</Application>
  <PresentationFormat>Panorámica</PresentationFormat>
  <Paragraphs>371</Paragraphs>
  <Slides>80</Slides>
  <Notes>1</Notes>
  <HiddenSlides>0</HiddenSlides>
  <MMClips>0</MMClips>
  <ScaleCrop>false</ScaleCrop>
  <HeadingPairs>
    <vt:vector size="4" baseType="variant">
      <vt:variant>
        <vt:lpstr>Tema</vt:lpstr>
      </vt:variant>
      <vt:variant>
        <vt:i4>1</vt:i4>
      </vt:variant>
      <vt:variant>
        <vt:lpstr>Títulos de diapositiva</vt:lpstr>
      </vt:variant>
      <vt:variant>
        <vt:i4>80</vt:i4>
      </vt:variant>
    </vt:vector>
  </HeadingPairs>
  <TitlesOfParts>
    <vt:vector size="81" baseType="lpstr">
      <vt:lpstr>Tema de Office</vt:lpstr>
      <vt:lpstr>Casos Prácticos y Jurisprudencia en los Delitos Cometidos por Funcionarios Públicos.             principios PROCESALES EN EL SISTEMA  PROCESAL  PENAL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ASUS</dc:creator>
  <cp:lastModifiedBy>Usuario desconocido</cp:lastModifiedBy>
  <cp:revision>25</cp:revision>
  <dcterms:created xsi:type="dcterms:W3CDTF">2020-07-21T05:47:53Z</dcterms:created>
  <dcterms:modified xsi:type="dcterms:W3CDTF">2021-03-31T16:46:02Z</dcterms:modified>
</cp:coreProperties>
</file>